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2"/>
  </p:notesMasterIdLst>
  <p:sldIdLst>
    <p:sldId id="256" r:id="rId2"/>
    <p:sldId id="312" r:id="rId3"/>
    <p:sldId id="275" r:id="rId4"/>
    <p:sldId id="326" r:id="rId5"/>
    <p:sldId id="291" r:id="rId6"/>
    <p:sldId id="306" r:id="rId7"/>
    <p:sldId id="299" r:id="rId8"/>
    <p:sldId id="304" r:id="rId9"/>
    <p:sldId id="276" r:id="rId10"/>
    <p:sldId id="310" r:id="rId11"/>
    <p:sldId id="285" r:id="rId12"/>
    <p:sldId id="278" r:id="rId13"/>
    <p:sldId id="305" r:id="rId14"/>
    <p:sldId id="311" r:id="rId15"/>
    <p:sldId id="313" r:id="rId16"/>
    <p:sldId id="314" r:id="rId17"/>
    <p:sldId id="315" r:id="rId18"/>
    <p:sldId id="316" r:id="rId19"/>
    <p:sldId id="317" r:id="rId20"/>
    <p:sldId id="325" r:id="rId21"/>
    <p:sldId id="327" r:id="rId22"/>
    <p:sldId id="319" r:id="rId23"/>
    <p:sldId id="318" r:id="rId24"/>
    <p:sldId id="281" r:id="rId25"/>
    <p:sldId id="308" r:id="rId26"/>
    <p:sldId id="309" r:id="rId27"/>
    <p:sldId id="321" r:id="rId28"/>
    <p:sldId id="322" r:id="rId29"/>
    <p:sldId id="323" r:id="rId30"/>
    <p:sldId id="32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43" autoAdjust="0"/>
  </p:normalViewPr>
  <p:slideViewPr>
    <p:cSldViewPr>
      <p:cViewPr varScale="1">
        <p:scale>
          <a:sx n="82" d="100"/>
          <a:sy n="82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13448"/>
    </p:cViewPr>
  </p:sorterViewPr>
  <p:notesViewPr>
    <p:cSldViewPr snapToGrid="0" snapToObjects="1">
      <p:cViewPr varScale="1">
        <p:scale>
          <a:sx n="78" d="100"/>
          <a:sy n="78" d="100"/>
        </p:scale>
        <p:origin x="-424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panose="020B060403050404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0AB807E-4CB3-7045-A070-EE99C1198A27}" type="datetimeFigureOut">
              <a:rPr lang="en-US"/>
              <a:pPr>
                <a:defRPr/>
              </a:pPr>
              <a:t>4/26/16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panose="020B060403050404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0235351-98A2-624D-9117-C99713F26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8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</a:t>
            </a:r>
            <a:r>
              <a:rPr lang="en-US" baseline="0" dirty="0" smtClean="0"/>
              <a:t> you highlighting the orange lines?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35351-98A2-624D-9117-C99713F26A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457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4" tIns="44792" rIns="89584" bIns="44792"/>
          <a:lstStyle>
            <a:lvl1pPr defTabSz="8953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fld id="{4CF20521-9EF3-0C45-B2FD-8593DDC6296C}" type="slidenum">
              <a:rPr lang="en-US" sz="2400">
                <a:latin typeface="Verdana" charset="0"/>
              </a:rPr>
              <a:pPr algn="ctr"/>
              <a:t>27</a:t>
            </a:fld>
            <a:endParaRPr lang="en-US" sz="2400">
              <a:latin typeface="Verdana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47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5099"/>
            <a:ext cx="5029200" cy="4112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66" tIns="44439" rIns="90466" bIns="4443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35351-98A2-624D-9117-C99713F26AA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would just be clear about what you mean by this statement. Are you saying that language disabilities are not as objective?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35351-98A2-624D-9117-C99713F26A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570C6FA-7641-A142-9A4F-6634B1FC5CBB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8391138-1859-6B46-B3F7-57F500BB47EE}" type="slidenum">
              <a:rPr lang="en-US" sz="1200">
                <a:latin typeface="Arial" charset="0"/>
              </a:rPr>
              <a:pPr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C6D8EF2-4448-B043-AAAE-766C00989D24}" type="slidenum">
              <a:rPr lang="en-US" sz="1200">
                <a:latin typeface="Arial" charset="0"/>
              </a:rPr>
              <a:pPr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8AC5F48-B76A-B745-B187-5B572DA19065}" type="slidenum">
              <a:rPr lang="en-US" sz="1200">
                <a:latin typeface="Arial" charset="0"/>
              </a:rPr>
              <a:pPr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91AB7ED-1358-494E-9C45-F423C1BB48C6}" type="slidenum">
              <a:rPr lang="en-US" sz="1200">
                <a:latin typeface="Arial" charset="0"/>
              </a:rPr>
              <a:pPr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Slides 22 and 23 seem</a:t>
            </a:r>
            <a:r>
              <a:rPr lang="en-US" baseline="0" dirty="0" smtClean="0"/>
              <a:t> to be similar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35351-98A2-624D-9117-C99713F26AA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35351-98A2-624D-9117-C99713F26AA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A2D30E6-D263-F24D-AF58-DA6A3B49E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57C8A-D741-4A4F-947D-02B052DC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7EAB9-CD3A-AA48-BA06-6FAB4B23E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9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30313" y="2971800"/>
            <a:ext cx="6681787" cy="2286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105340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42EF-8A59-C34D-BC3A-C47D8D295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3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81F7-4995-974B-B2A0-F5B437A75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3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9774-9A70-3A41-98DB-44A78BCF9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6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0ABA6-325C-9D40-B024-F93DAF3CC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4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97BA9-BC67-134F-AA36-47D36F655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7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14BD2-73C8-D341-992F-7434A238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72405-8E02-5747-9CC4-7B38B3A68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230B8-0284-FE4C-875F-EAF3812B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9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anose="020B060403050404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anose="020B060403050404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91262125-C989-9044-BAF6-2ADE892E5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6962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>
                <a:latin typeface="Tahoma" charset="0"/>
                <a:cs typeface="+mj-cs"/>
              </a:rPr>
              <a:t>How to avoid misclassification of English Language Learners </a:t>
            </a:r>
            <a:r>
              <a:rPr lang="en-US" sz="3600" dirty="0" smtClean="0">
                <a:latin typeface="Tahoma" charset="0"/>
                <a:cs typeface="+mj-cs"/>
              </a:rPr>
              <a:t>with </a:t>
            </a:r>
            <a:r>
              <a:rPr lang="en-US" sz="3600" dirty="0">
                <a:latin typeface="Tahoma" charset="0"/>
                <a:cs typeface="+mj-cs"/>
              </a:rPr>
              <a:t>Disabilities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352800"/>
            <a:ext cx="6934200" cy="3124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Tahoma" charset="0"/>
                <a:cs typeface="+mn-cs"/>
              </a:rPr>
              <a:t>Presented at: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  <a:latin typeface="Tahoma" charset="0"/>
                <a:cs typeface="+mn-cs"/>
              </a:rPr>
              <a:t>Supporting English Language Learners with Disability Symposium</a:t>
            </a:r>
          </a:p>
          <a:p>
            <a:pPr algn="l" eaLnBrk="1" hangingPunct="1">
              <a:buFont typeface="Wingdings" charset="0"/>
              <a:buNone/>
              <a:defRPr/>
            </a:pPr>
            <a:endParaRPr lang="en-US" sz="28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Tahoma" charset="0"/>
                <a:cs typeface="+mn-cs"/>
              </a:rPr>
              <a:t>Jamal Abedi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Tahoma" charset="0"/>
                <a:cs typeface="+mn-cs"/>
              </a:rPr>
              <a:t>University of California, Davis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000" dirty="0" smtClean="0">
                <a:latin typeface="Tahoma" charset="0"/>
                <a:cs typeface="+mn-cs"/>
              </a:rPr>
              <a:t>5/3/2016</a:t>
            </a:r>
            <a:endParaRPr lang="en-US" sz="20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13065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dirty="0" smtClean="0">
                <a:latin typeface="Tahoma" charset="0"/>
                <a:cs typeface="+mj-cs"/>
              </a:rPr>
              <a:t>Children 3 to 21 years old served under Individual with Disabilities Education Act </a:t>
            </a:r>
            <a:br>
              <a:rPr lang="en-US" sz="2400" dirty="0" smtClean="0">
                <a:latin typeface="Tahoma" charset="0"/>
                <a:cs typeface="+mj-cs"/>
              </a:rPr>
            </a:br>
            <a:r>
              <a:rPr lang="en-US" sz="1800" dirty="0">
                <a:latin typeface="Tahoma" charset="0"/>
                <a:cs typeface="+mj-cs"/>
              </a:rPr>
              <a:t/>
            </a:r>
            <a:br>
              <a:rPr lang="en-US" sz="1800" dirty="0">
                <a:latin typeface="Tahoma" charset="0"/>
                <a:cs typeface="+mj-cs"/>
              </a:rPr>
            </a:br>
            <a:r>
              <a:rPr lang="en-US" sz="1400" dirty="0" smtClean="0">
                <a:latin typeface="Tahoma" charset="0"/>
                <a:cs typeface="+mj-cs"/>
              </a:rPr>
              <a:t>U</a:t>
            </a:r>
            <a:r>
              <a:rPr lang="en-US" sz="1800" dirty="0" smtClean="0">
                <a:latin typeface="Tahoma" charset="0"/>
                <a:cs typeface="+mj-cs"/>
              </a:rPr>
              <a:t>.</a:t>
            </a:r>
            <a:r>
              <a:rPr lang="en-US" sz="1400" dirty="0" smtClean="0">
                <a:latin typeface="Tahoma" charset="0"/>
                <a:cs typeface="+mj-cs"/>
              </a:rPr>
              <a:t>S. Department of Education, National Center for Education Statistics (2015)</a:t>
            </a:r>
            <a:r>
              <a:rPr lang="en-US" sz="1800" dirty="0" smtClean="0">
                <a:latin typeface="Tahoma" charset="0"/>
                <a:cs typeface="+mj-cs"/>
              </a:rPr>
              <a:t> </a:t>
            </a:r>
            <a:endParaRPr lang="en-US" dirty="0">
              <a:latin typeface="Tahoma" charset="0"/>
              <a:cs typeface="+mj-cs"/>
            </a:endParaRP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0368437"/>
              </p:ext>
            </p:extLst>
          </p:nvPr>
        </p:nvGraphicFramePr>
        <p:xfrm>
          <a:off x="1681163" y="1990725"/>
          <a:ext cx="5578475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Worksheet" r:id="rId3" imgW="7222680" imgH="6427080" progId="Excel.Sheet.8">
                  <p:embed/>
                </p:oleObj>
              </mc:Choice>
              <mc:Fallback>
                <p:oleObj name="Worksheet" r:id="rId3" imgW="7222680" imgH="6427080" progId="Excel.Sheet.8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163" y="1990725"/>
                        <a:ext cx="5578475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latin typeface="Tahoma" charset="0"/>
              </a:rPr>
              <a:t>Inconsistencies between states and </a:t>
            </a:r>
            <a:r>
              <a:rPr lang="en-US" sz="4000" dirty="0" smtClean="0">
                <a:latin typeface="Tahoma" charset="0"/>
              </a:rPr>
              <a:t>districts </a:t>
            </a:r>
            <a:r>
              <a:rPr lang="en-US" sz="4000" dirty="0">
                <a:latin typeface="Tahoma" charset="0"/>
              </a:rPr>
              <a:t>in classification of </a:t>
            </a:r>
            <a:r>
              <a:rPr lang="en-US" sz="4000" dirty="0" smtClean="0">
                <a:latin typeface="Tahoma" charset="0"/>
              </a:rPr>
              <a:t>ELL/LD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76600"/>
            <a:ext cx="7162800" cy="3124200"/>
          </a:xfrm>
        </p:spPr>
        <p:txBody>
          <a:bodyPr/>
          <a:lstStyle/>
          <a:p>
            <a:pPr algn="l" eaLnBrk="1" hangingPunct="1">
              <a:buFont typeface="Wingdings" charset="0"/>
              <a:buNone/>
              <a:defRPr/>
            </a:pPr>
            <a:r>
              <a:rPr lang="en-US" dirty="0" smtClean="0">
                <a:latin typeface="Tahoma" charset="0"/>
                <a:cs typeface="+mn-cs"/>
              </a:rPr>
              <a:t>In </a:t>
            </a:r>
            <a:r>
              <a:rPr lang="en-US" dirty="0">
                <a:latin typeface="Tahoma" charset="0"/>
                <a:cs typeface="+mn-cs"/>
              </a:rPr>
              <a:t>Utah, 11% of non-ELLs are classified as LD, as compared with 21% of ELLs. </a:t>
            </a:r>
          </a:p>
          <a:p>
            <a:pPr algn="l" eaLnBrk="1" hangingPunct="1">
              <a:buFont typeface="Wingdings" charset="0"/>
              <a:buNone/>
              <a:defRPr/>
            </a:pPr>
            <a:r>
              <a:rPr lang="en-US" dirty="0">
                <a:latin typeface="Tahoma" charset="0"/>
                <a:cs typeface="+mn-cs"/>
              </a:rPr>
              <a:t>In New Mexico, 11% of non-ELLs are LD as compare with 19%. </a:t>
            </a:r>
          </a:p>
          <a:p>
            <a:pPr algn="l" eaLnBrk="1" hangingPunct="1">
              <a:buFont typeface="Wingdings" charset="0"/>
              <a:buNone/>
              <a:defRPr/>
            </a:pPr>
            <a:endParaRPr lang="en-US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latin typeface="Tahoma" charset="0"/>
                <a:cs typeface="+mj-cs"/>
              </a:rPr>
              <a:t>Unequal </a:t>
            </a:r>
            <a:r>
              <a:rPr lang="en-US" sz="3200" b="1" dirty="0">
                <a:latin typeface="Tahoma" charset="0"/>
                <a:cs typeface="+mj-cs"/>
              </a:rPr>
              <a:t>Percentages of ELL/Non-ELL </a:t>
            </a:r>
            <a:r>
              <a:rPr lang="en-US" sz="3200" b="1" dirty="0" smtClean="0">
                <a:latin typeface="Tahoma" charset="0"/>
                <a:cs typeface="+mj-cs"/>
              </a:rPr>
              <a:t>are identified as LD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209800"/>
            <a:ext cx="7162800" cy="3886200"/>
          </a:xfrm>
        </p:spPr>
        <p:txBody>
          <a:bodyPr/>
          <a:lstStyle/>
          <a:p>
            <a:pPr marL="457200" indent="-457200" algn="l" eaLnBrk="1" hangingPunct="1">
              <a:buClr>
                <a:srgbClr val="008000"/>
              </a:buClr>
              <a:buSzPct val="130000"/>
              <a:buFont typeface="Wingdings" charset="2"/>
              <a:buChar char="ü"/>
              <a:defRPr/>
            </a:pPr>
            <a:r>
              <a:rPr lang="en-US" sz="2800" dirty="0">
                <a:latin typeface="Tahoma" charset="0"/>
                <a:cs typeface="+mn-cs"/>
              </a:rPr>
              <a:t>In a </a:t>
            </a:r>
            <a:r>
              <a:rPr lang="en-US" sz="2800" dirty="0" smtClean="0">
                <a:latin typeface="Tahoma" charset="0"/>
                <a:cs typeface="+mn-cs"/>
              </a:rPr>
              <a:t>study </a:t>
            </a:r>
            <a:r>
              <a:rPr lang="en-US" sz="1800" dirty="0" smtClean="0">
                <a:latin typeface="Tahoma" charset="0"/>
                <a:cs typeface="+mn-cs"/>
              </a:rPr>
              <a:t>(</a:t>
            </a:r>
            <a:r>
              <a:rPr lang="en-US" sz="1800" dirty="0">
                <a:latin typeface="Tahoma" charset="0"/>
                <a:cs typeface="+mn-cs"/>
              </a:rPr>
              <a:t>A</a:t>
            </a:r>
            <a:r>
              <a:rPr lang="en-US" sz="1800" dirty="0" smtClean="0">
                <a:latin typeface="Tahoma" charset="0"/>
                <a:cs typeface="+mn-cs"/>
              </a:rPr>
              <a:t>bedi, et al, 2010)</a:t>
            </a:r>
            <a:r>
              <a:rPr lang="en-US" sz="2800" dirty="0" smtClean="0">
                <a:latin typeface="Tahoma" charset="0"/>
                <a:cs typeface="+mn-cs"/>
              </a:rPr>
              <a:t>, 738 student were randomly </a:t>
            </a:r>
            <a:r>
              <a:rPr lang="en-US" sz="2800" dirty="0">
                <a:latin typeface="Tahoma" charset="0"/>
                <a:cs typeface="+mn-cs"/>
              </a:rPr>
              <a:t>selected </a:t>
            </a:r>
            <a:r>
              <a:rPr lang="en-US" sz="2800" dirty="0" smtClean="0">
                <a:latin typeface="Tahoma" charset="0"/>
                <a:cs typeface="+mn-cs"/>
              </a:rPr>
              <a:t>from grade 8</a:t>
            </a:r>
          </a:p>
          <a:p>
            <a:pPr marL="1200150" lvl="1" indent="-457200" eaLnBrk="1" hangingPunct="1">
              <a:buClr>
                <a:srgbClr val="0080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 smtClean="0">
                <a:latin typeface="Tahoma" charset="0"/>
                <a:cs typeface="+mn-cs"/>
              </a:rPr>
              <a:t>Of the total 738, 117 were diagnosed as students with </a:t>
            </a:r>
            <a:r>
              <a:rPr lang="en-US" sz="2400" dirty="0">
                <a:latin typeface="Tahoma" charset="0"/>
                <a:cs typeface="+mn-cs"/>
              </a:rPr>
              <a:t>learning </a:t>
            </a:r>
            <a:r>
              <a:rPr lang="en-US" sz="2400" dirty="0" smtClean="0">
                <a:latin typeface="Tahoma" charset="0"/>
                <a:cs typeface="+mn-cs"/>
              </a:rPr>
              <a:t>disabilities </a:t>
            </a:r>
            <a:endParaRPr lang="en-US" sz="2400" dirty="0">
              <a:latin typeface="Tahoma" charset="0"/>
              <a:cs typeface="+mn-cs"/>
            </a:endParaRPr>
          </a:p>
          <a:p>
            <a:pPr marL="1200150" lvl="1" indent="-457200" eaLnBrk="1" hangingPunct="1">
              <a:buClr>
                <a:srgbClr val="0080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>
                <a:latin typeface="Tahoma" charset="0"/>
                <a:cs typeface="+mn-cs"/>
              </a:rPr>
              <a:t>Of the 117 students with learning disabilities, 79 (68%) were ELLs</a:t>
            </a:r>
          </a:p>
          <a:p>
            <a:pPr marL="1200150" lvl="1" indent="-457200" eaLnBrk="1" hangingPunct="1">
              <a:buClr>
                <a:srgbClr val="0080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>
                <a:latin typeface="Tahoma" charset="0"/>
                <a:cs typeface="+mn-cs"/>
              </a:rPr>
              <a:t>38 (32.5%) were non-ELLs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Approaches in identifying ELLs with Learning Disabilities 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 smtClean="0">
                <a:cs typeface="+mn-cs"/>
              </a:rPr>
              <a:t>IQ-Achievement Discrepancies</a:t>
            </a: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 smtClean="0">
                <a:cs typeface="+mn-cs"/>
              </a:rPr>
              <a:t>Response</a:t>
            </a:r>
            <a:r>
              <a:rPr lang="en-US" dirty="0">
                <a:cs typeface="+mn-cs"/>
              </a:rPr>
              <a:t>-to-Intervention (RTI) </a:t>
            </a:r>
            <a:endParaRPr lang="en-US" dirty="0" smtClean="0">
              <a:cs typeface="+mn-cs"/>
            </a:endParaRP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 smtClean="0">
                <a:cs typeface="+mn-cs"/>
              </a:rPr>
              <a:t>Linguistic complexity approach using</a:t>
            </a:r>
            <a:r>
              <a:rPr lang="en-US" dirty="0" smtClean="0"/>
              <a:t> multiple </a:t>
            </a:r>
            <a:r>
              <a:rPr lang="en-US" dirty="0"/>
              <a:t>criteria </a:t>
            </a:r>
            <a:r>
              <a:rPr lang="en-US" dirty="0" smtClean="0">
                <a:cs typeface="+mn-cs"/>
              </a:rPr>
              <a:t> 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52400"/>
            <a:ext cx="7793037" cy="1608138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/>
              <a:t>IQ-Achievement Discrepancies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dirty="0" smtClean="0"/>
              <a:t>The IQ-achievement discrepancy model focuses on the differences between a student’s scores on an intelligence test such as Wechsler test and student’s achievement test score </a:t>
            </a: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dirty="0" smtClean="0"/>
              <a:t>If a student’s score on the IQ test is substantially higher than his or her scores on an achievement test, the student is diagnosed as having a learning disability</a:t>
            </a: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dirty="0" smtClean="0"/>
              <a:t>Literature cites major concerns about this approach (see for example, </a:t>
            </a:r>
            <a:r>
              <a:rPr lang="en-US" sz="2400" dirty="0" err="1" smtClean="0"/>
              <a:t>Velluntino</a:t>
            </a:r>
            <a:r>
              <a:rPr lang="en-US" sz="2400" dirty="0" smtClean="0"/>
              <a:t> et al., 2000) 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02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533400"/>
            <a:ext cx="7793037" cy="15319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latin typeface="Tahoma" charset="0"/>
                <a:cs typeface="+mj-cs"/>
              </a:rPr>
              <a:t>What is </a:t>
            </a:r>
            <a:r>
              <a:rPr lang="en-US" dirty="0" smtClean="0">
                <a:solidFill>
                  <a:srgbClr val="FF0000"/>
                </a:solidFill>
                <a:latin typeface="Tahoma" charset="0"/>
                <a:cs typeface="+mj-cs"/>
              </a:rPr>
              <a:t>Intelligence?</a:t>
            </a:r>
            <a:endParaRPr lang="en-US" dirty="0">
              <a:solidFill>
                <a:srgbClr val="FF0000"/>
              </a:solidFill>
              <a:latin typeface="Tahoma" charset="0"/>
              <a:cs typeface="+mj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724400"/>
          </a:xfrm>
        </p:spPr>
        <p:txBody>
          <a:bodyPr/>
          <a:lstStyle/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3600" dirty="0">
                <a:latin typeface="Tahoma" charset="0"/>
                <a:cs typeface="+mn-cs"/>
              </a:rPr>
              <a:t>Capacity for learning, </a:t>
            </a:r>
            <a:r>
              <a:rPr lang="en-US" sz="3600" dirty="0" smtClean="0">
                <a:latin typeface="Tahoma" charset="0"/>
                <a:cs typeface="+mn-cs"/>
              </a:rPr>
              <a:t>reasoning, </a:t>
            </a:r>
            <a:r>
              <a:rPr lang="en-US" sz="3600" dirty="0">
                <a:latin typeface="Tahoma" charset="0"/>
                <a:cs typeface="+mn-cs"/>
              </a:rPr>
              <a:t>and understanding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3600" dirty="0">
                <a:latin typeface="Tahoma" charset="0"/>
                <a:cs typeface="+mn-cs"/>
              </a:rPr>
              <a:t>Mental alertness or quickness of understanding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3600" dirty="0">
                <a:latin typeface="Tahoma" charset="0"/>
                <a:cs typeface="+mn-cs"/>
              </a:rPr>
              <a:t>Manifestation of high mental capacity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3600" dirty="0">
                <a:latin typeface="Tahoma" charset="0"/>
                <a:cs typeface="+mn-cs"/>
              </a:rPr>
              <a:t>The faculty or act of understanding</a:t>
            </a:r>
          </a:p>
        </p:txBody>
      </p:sp>
    </p:spTree>
    <p:extLst>
      <p:ext uri="{BB962C8B-B14F-4D97-AF65-F5344CB8AC3E}">
        <p14:creationId xmlns:p14="http://schemas.microsoft.com/office/powerpoint/2010/main" val="85592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FF0000"/>
                </a:solidFill>
                <a:latin typeface="Tahoma" charset="0"/>
                <a:cs typeface="+mj-cs"/>
              </a:rPr>
              <a:t>What is Intelligence Quotient (IQ</a:t>
            </a:r>
            <a:r>
              <a:rPr lang="en-US" dirty="0" smtClean="0">
                <a:solidFill>
                  <a:srgbClr val="FF0000"/>
                </a:solidFill>
                <a:latin typeface="Tahoma" charset="0"/>
                <a:cs typeface="+mj-cs"/>
              </a:rPr>
              <a:t>)?</a:t>
            </a:r>
            <a:endParaRPr lang="en-US" dirty="0">
              <a:solidFill>
                <a:srgbClr val="FF0000"/>
              </a:solidFill>
              <a:latin typeface="Tahoma" charset="0"/>
              <a:cs typeface="+mj-cs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Mental Age divided by chronological age multiplied by 100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The concept of mental age is relatively old. Currently IQ scale score is used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Test score is converted to IQ scale by multiplying Z-score by </a:t>
            </a:r>
            <a:r>
              <a:rPr lang="en-US" dirty="0" smtClean="0">
                <a:latin typeface="Tahoma" charset="0"/>
                <a:cs typeface="+mn-cs"/>
              </a:rPr>
              <a:t>SD of 16 </a:t>
            </a:r>
            <a:r>
              <a:rPr lang="en-US" dirty="0">
                <a:latin typeface="Tahoma" charset="0"/>
                <a:cs typeface="+mn-cs"/>
              </a:rPr>
              <a:t>and adding </a:t>
            </a:r>
            <a:r>
              <a:rPr lang="en-US" dirty="0" smtClean="0">
                <a:latin typeface="Tahoma" charset="0"/>
                <a:cs typeface="+mn-cs"/>
              </a:rPr>
              <a:t>(subtracting) it </a:t>
            </a:r>
            <a:r>
              <a:rPr lang="en-US" dirty="0">
                <a:latin typeface="Tahoma" charset="0"/>
                <a:cs typeface="+mn-cs"/>
              </a:rPr>
              <a:t>to </a:t>
            </a:r>
            <a:r>
              <a:rPr lang="en-US" dirty="0" smtClean="0">
                <a:latin typeface="Tahoma" charset="0"/>
                <a:cs typeface="+mn-cs"/>
              </a:rPr>
              <a:t>the mean of 100</a:t>
            </a:r>
            <a:r>
              <a:rPr lang="en-US" dirty="0">
                <a:latin typeface="Tahoma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995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FF0000"/>
                </a:solidFill>
                <a:latin typeface="Tahoma" charset="0"/>
                <a:cs typeface="+mj-cs"/>
              </a:rPr>
              <a:t>Intelligence: Heredity Or Environment?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Is there enough empirical evidence to make a judgment one way or another?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What is your personal/professional view on this issue?</a:t>
            </a:r>
          </a:p>
          <a:p>
            <a:pPr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Do you think more research is needed to make a judgment?</a:t>
            </a:r>
          </a:p>
          <a:p>
            <a:pPr eaLnBrk="1" hangingPunct="1">
              <a:defRPr/>
            </a:pPr>
            <a:endParaRPr lang="en-US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99381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8392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solidFill>
                  <a:srgbClr val="FF0000"/>
                </a:solidFill>
                <a:latin typeface="Tahoma" charset="0"/>
                <a:cs typeface="+mj-cs"/>
              </a:rPr>
              <a:t>A Review of Existing Research on Intelligence </a:t>
            </a:r>
            <a:r>
              <a:rPr lang="en-US" sz="1400">
                <a:solidFill>
                  <a:srgbClr val="FF0000"/>
                </a:solidFill>
                <a:latin typeface="Tahoma" charset="0"/>
                <a:cs typeface="+mj-cs"/>
              </a:rPr>
              <a:t>(Vernon, 1972)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905000"/>
            <a:ext cx="88582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Tahoma" charset="0"/>
                <a:cs typeface="+mn-cs"/>
              </a:rPr>
              <a:t>Harrell and Colleagues assigned pregnant women in a poor neighborhood randomly into two groups, then provided good nutrition to one.  After 4 years, 5 IQ score differences </a:t>
            </a:r>
            <a:endParaRPr lang="en-US" sz="2000" dirty="0" smtClean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latin typeface="Tahoma" charset="0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Tahoma" charset="0"/>
                <a:cs typeface="+mn-cs"/>
              </a:rPr>
              <a:t>Stock </a:t>
            </a:r>
            <a:r>
              <a:rPr lang="en-US" sz="2000" dirty="0">
                <a:latin typeface="Tahoma" charset="0"/>
                <a:cs typeface="+mn-cs"/>
              </a:rPr>
              <a:t>studied two groups of children in their first two years of life.  One group received good nutrition, their IQ was increased by 15.7 </a:t>
            </a:r>
            <a:r>
              <a:rPr lang="en-US" sz="2000" dirty="0" smtClean="0">
                <a:latin typeface="Tahoma" charset="0"/>
                <a:cs typeface="+mn-cs"/>
              </a:rPr>
              <a:t>points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dirty="0">
              <a:latin typeface="Tahoma" charset="0"/>
              <a:cs typeface="+mn-cs"/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latin typeface="Tahoma" charset="0"/>
                <a:cs typeface="+mn-cs"/>
              </a:rPr>
              <a:t>According to Piaget, more interaction with rich environment  leads to a better cognitive </a:t>
            </a:r>
            <a:r>
              <a:rPr lang="en-US" sz="2000" dirty="0" smtClean="0">
                <a:latin typeface="Tahoma" charset="0"/>
                <a:cs typeface="+mn-cs"/>
              </a:rPr>
              <a:t>development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endParaRPr lang="en-US" sz="2000" dirty="0">
              <a:latin typeface="Tahoma" charset="0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2000" dirty="0" err="1">
                <a:latin typeface="Tahoma" charset="0"/>
                <a:cs typeface="+mn-cs"/>
              </a:rPr>
              <a:t>Hebb</a:t>
            </a:r>
            <a:r>
              <a:rPr lang="en-US" sz="2000" dirty="0">
                <a:latin typeface="Tahoma" charset="0"/>
                <a:cs typeface="+mn-cs"/>
              </a:rPr>
              <a:t> studied the impact of rich environment on dogs: those living in a richer environment exhibited higher learning </a:t>
            </a:r>
            <a:r>
              <a:rPr lang="en-US" sz="2000" dirty="0" err="1" smtClean="0">
                <a:latin typeface="Tahoma" charset="0"/>
                <a:cs typeface="+mn-cs"/>
              </a:rPr>
              <a:t>potentia.l</a:t>
            </a:r>
            <a:endParaRPr lang="en-US" sz="20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14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0000"/>
                </a:solidFill>
                <a:latin typeface="Tahoma" charset="0"/>
                <a:cs typeface="+mj-cs"/>
              </a:rPr>
              <a:t>A </a:t>
            </a:r>
            <a:r>
              <a:rPr lang="en-US" sz="2800">
                <a:solidFill>
                  <a:srgbClr val="FF0000"/>
                </a:solidFill>
                <a:latin typeface="Tahoma" charset="0"/>
                <a:cs typeface="+mj-cs"/>
              </a:rPr>
              <a:t>Review of Existing Research on Intelligence</a:t>
            </a:r>
            <a:r>
              <a:rPr lang="en-US" sz="2800">
                <a:latin typeface="Tahoma" charset="0"/>
                <a:cs typeface="+mj-cs"/>
              </a:rPr>
              <a:t> </a:t>
            </a:r>
            <a:r>
              <a:rPr lang="en-US" sz="1600">
                <a:latin typeface="Tahoma" charset="0"/>
                <a:cs typeface="+mj-cs"/>
              </a:rPr>
              <a:t>(continued...)</a:t>
            </a:r>
            <a:endParaRPr lang="en-US" sz="3600">
              <a:latin typeface="Tahoma" charset="0"/>
              <a:cs typeface="+mj-c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7630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 smtClean="0">
                <a:latin typeface="Tahoma" charset="0"/>
                <a:cs typeface="+mn-cs"/>
              </a:rPr>
              <a:t>Dennis </a:t>
            </a:r>
            <a:r>
              <a:rPr lang="en-US" dirty="0">
                <a:latin typeface="Tahoma" charset="0"/>
                <a:cs typeface="+mn-cs"/>
              </a:rPr>
              <a:t>used the </a:t>
            </a:r>
            <a:r>
              <a:rPr lang="en-US" dirty="0" err="1">
                <a:latin typeface="Tahoma" charset="0"/>
                <a:cs typeface="+mn-cs"/>
              </a:rPr>
              <a:t>Goodenough</a:t>
            </a:r>
            <a:r>
              <a:rPr lang="en-US" dirty="0">
                <a:latin typeface="Tahoma" charset="0"/>
                <a:cs typeface="+mn-cs"/>
              </a:rPr>
              <a:t>-Harris Drawing Test on children from two different </a:t>
            </a:r>
            <a:r>
              <a:rPr lang="en-US" dirty="0" smtClean="0">
                <a:latin typeface="Tahoma" charset="0"/>
                <a:cs typeface="+mn-cs"/>
              </a:rPr>
              <a:t>countries/cultures</a:t>
            </a:r>
            <a:r>
              <a:rPr lang="en-US" dirty="0">
                <a:latin typeface="Tahoma" charset="0"/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For the first group of students, he obtained an average IQ of 53</a:t>
            </a:r>
          </a:p>
          <a:p>
            <a:pPr eaLnBrk="1" hangingPunct="1">
              <a:lnSpc>
                <a:spcPct val="110000"/>
              </a:lnSpc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>
                <a:latin typeface="Tahoma" charset="0"/>
                <a:cs typeface="+mn-cs"/>
              </a:rPr>
              <a:t>For the second group he got an average IQ of 280.</a:t>
            </a:r>
            <a:endParaRPr lang="en-US" sz="35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86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696200" cy="2895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>
                <a:latin typeface="Tahoma" charset="0"/>
                <a:cs typeface="+mj-cs"/>
              </a:rPr>
              <a:t>How </a:t>
            </a:r>
            <a:r>
              <a:rPr lang="en-US" sz="4000">
                <a:latin typeface="Tahoma" charset="0"/>
                <a:cs typeface="+mj-cs"/>
              </a:rPr>
              <a:t>to </a:t>
            </a:r>
            <a:r>
              <a:rPr lang="en-US" sz="4000" smtClean="0">
                <a:latin typeface="Tahoma" charset="0"/>
                <a:cs typeface="+mj-cs"/>
              </a:rPr>
              <a:t>Avoid </a:t>
            </a:r>
            <a:r>
              <a:rPr lang="en-US" sz="4000" dirty="0">
                <a:latin typeface="Tahoma" charset="0"/>
                <a:cs typeface="+mj-cs"/>
              </a:rPr>
              <a:t>M</a:t>
            </a:r>
            <a:r>
              <a:rPr lang="en-US" sz="4000" smtClean="0">
                <a:latin typeface="Tahoma" charset="0"/>
                <a:cs typeface="+mj-cs"/>
              </a:rPr>
              <a:t>isclassification </a:t>
            </a:r>
            <a:r>
              <a:rPr lang="en-US" sz="4000" dirty="0">
                <a:latin typeface="Tahoma" charset="0"/>
                <a:cs typeface="+mj-cs"/>
              </a:rPr>
              <a:t>of English Language </a:t>
            </a:r>
            <a:r>
              <a:rPr lang="en-US" sz="4000">
                <a:latin typeface="Tahoma" charset="0"/>
                <a:cs typeface="+mj-cs"/>
              </a:rPr>
              <a:t>Learners </a:t>
            </a:r>
            <a:r>
              <a:rPr lang="en-US" sz="4000" dirty="0">
                <a:latin typeface="Tahoma" charset="0"/>
                <a:cs typeface="+mj-cs"/>
              </a:rPr>
              <a:t>W</a:t>
            </a:r>
            <a:r>
              <a:rPr lang="en-US" sz="4000" smtClean="0">
                <a:latin typeface="Tahoma" charset="0"/>
                <a:cs typeface="+mj-cs"/>
              </a:rPr>
              <a:t>ith </a:t>
            </a:r>
            <a:r>
              <a:rPr lang="en-US" sz="4000" dirty="0" smtClean="0">
                <a:latin typeface="Tahoma" charset="0"/>
                <a:cs typeface="+mj-cs"/>
              </a:rPr>
              <a:t>Disabilities Focusing on Learning Disabilities 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429000"/>
            <a:ext cx="6934200" cy="3124200"/>
          </a:xfrm>
        </p:spPr>
        <p:txBody>
          <a:bodyPr/>
          <a:lstStyle/>
          <a:p>
            <a:pPr marL="342900" indent="-342900" algn="l" eaLnBrk="1" hangingPunct="1">
              <a:buClr>
                <a:srgbClr val="FF0000"/>
              </a:buClr>
              <a:buSzPct val="120000"/>
              <a:buFont typeface="Wingdings" charset="2"/>
              <a:buChar char="ü"/>
              <a:defRPr/>
            </a:pPr>
            <a:r>
              <a:rPr lang="en-US" sz="2400" dirty="0" smtClean="0">
                <a:latin typeface="Tahoma" charset="0"/>
                <a:cs typeface="+mn-cs"/>
              </a:rPr>
              <a:t>Misclassification of ELLs at the lowest level of English proficiency spectrum as students with learning disability is a major issue</a:t>
            </a:r>
          </a:p>
          <a:p>
            <a:pPr marL="342900" indent="-342900" algn="l" eaLnBrk="1" hangingPunct="1">
              <a:buClr>
                <a:srgbClr val="FF0000"/>
              </a:buClr>
              <a:buSzPct val="120000"/>
              <a:buFont typeface="Wingdings" charset="2"/>
              <a:buChar char="ü"/>
              <a:defRPr/>
            </a:pPr>
            <a:r>
              <a:rPr lang="en-US" sz="2400" dirty="0" smtClean="0">
                <a:latin typeface="Tahoma" charset="0"/>
                <a:cs typeface="+mn-cs"/>
              </a:rPr>
              <a:t>Such misclassification will seriously impact students’ entire academic career</a:t>
            </a:r>
          </a:p>
          <a:p>
            <a:pPr marL="342900" indent="-342900" algn="l" eaLnBrk="1" hangingPunct="1">
              <a:buClr>
                <a:srgbClr val="FF0000"/>
              </a:buClr>
              <a:buSzPct val="120000"/>
              <a:buFont typeface="Wingdings" charset="2"/>
              <a:buChar char="ü"/>
              <a:defRPr/>
            </a:pPr>
            <a:r>
              <a:rPr lang="en-US" sz="2400" dirty="0" smtClean="0">
                <a:latin typeface="Tahoma" charset="0"/>
                <a:cs typeface="+mn-cs"/>
              </a:rPr>
              <a:t>The main question is how to distinguish between Lack </a:t>
            </a:r>
            <a:r>
              <a:rPr lang="en-US" sz="2400" dirty="0">
                <a:latin typeface="Tahoma" charset="0"/>
                <a:cs typeface="+mn-cs"/>
              </a:rPr>
              <a:t>of English Language </a:t>
            </a:r>
            <a:r>
              <a:rPr lang="en-US" sz="2400" dirty="0" smtClean="0">
                <a:latin typeface="Tahoma" charset="0"/>
                <a:cs typeface="+mn-cs"/>
              </a:rPr>
              <a:t>proficiency</a:t>
            </a:r>
            <a:r>
              <a:rPr lang="en-US" sz="2400" dirty="0">
                <a:latin typeface="Tahoma" charset="0"/>
                <a:cs typeface="+mn-cs"/>
              </a:rPr>
              <a:t> </a:t>
            </a:r>
            <a:r>
              <a:rPr lang="en-US" sz="2400" dirty="0" smtClean="0">
                <a:latin typeface="Tahoma" charset="0"/>
                <a:cs typeface="+mn-cs"/>
              </a:rPr>
              <a:t>and a true Learning Disability</a:t>
            </a:r>
            <a:r>
              <a:rPr lang="en-US" sz="2400" dirty="0">
                <a:latin typeface="Tahoma" charset="0"/>
                <a:cs typeface="+mn-cs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52690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Promising practice for early </a:t>
            </a:r>
            <a:r>
              <a:rPr lang="en-US" dirty="0" smtClean="0"/>
              <a:t>intervention</a:t>
            </a:r>
          </a:p>
          <a:p>
            <a:r>
              <a:rPr lang="en-US" dirty="0" smtClean="0"/>
              <a:t>Less </a:t>
            </a:r>
            <a:r>
              <a:rPr lang="en-US" dirty="0" smtClean="0"/>
              <a:t>evidence available in how </a:t>
            </a:r>
            <a:r>
              <a:rPr lang="en-US" dirty="0" smtClean="0"/>
              <a:t>it supports </a:t>
            </a:r>
            <a:r>
              <a:rPr lang="en-US" dirty="0" smtClean="0"/>
              <a:t>struggling populations</a:t>
            </a:r>
          </a:p>
          <a:p>
            <a:r>
              <a:rPr lang="en-US" dirty="0" smtClean="0"/>
              <a:t>Differing </a:t>
            </a:r>
            <a:r>
              <a:rPr lang="en-US" dirty="0" smtClean="0"/>
              <a:t>proficiency in L1 and L2 may complicate intervention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008000"/>
                </a:solidFill>
              </a:rPr>
              <a:t>Impact of Language Factors on ELL Students’ Academic Career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highest priority for ELLs at entering school is receiving language instruction   </a:t>
            </a:r>
          </a:p>
          <a:p>
            <a:r>
              <a:rPr lang="en-US" dirty="0" smtClean="0"/>
              <a:t>ELLs at the highest level of intelligence without sufficient language knowledge cannot function academically in English only academic environments  </a:t>
            </a:r>
            <a:endParaRPr lang="en-US" dirty="0" smtClean="0"/>
          </a:p>
          <a:p>
            <a:r>
              <a:rPr lang="en-US" dirty="0" smtClean="0"/>
              <a:t>These students will be at risk of misclassification and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5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152400"/>
            <a:ext cx="7793037" cy="1608138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solidFill>
                  <a:srgbClr val="008000"/>
                </a:solidFill>
              </a:rPr>
              <a:t>Multiple Criteria: Linguistic </a:t>
            </a:r>
            <a:r>
              <a:rPr lang="en-US" sz="3200" dirty="0">
                <a:solidFill>
                  <a:srgbClr val="008000"/>
                </a:solidFill>
              </a:rPr>
              <a:t>complexity </a:t>
            </a:r>
            <a:r>
              <a:rPr lang="en-US" sz="3200" dirty="0" smtClean="0">
                <a:solidFill>
                  <a:srgbClr val="008000"/>
                </a:solidFill>
              </a:rPr>
              <a:t>approach 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dirty="0" smtClean="0"/>
              <a:t>We propose the use of multiple criteria to measure different aspects of students’ cognitive domain such as scholastic aptitude, objective and relevant measures of intelligence and variety of content achievement measures</a:t>
            </a: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dirty="0" smtClean="0">
                <a:cs typeface="+mn-cs"/>
              </a:rPr>
              <a:t>The key point in this approach is the the content of </a:t>
            </a:r>
            <a:r>
              <a:rPr lang="en-US" sz="2400" dirty="0" smtClean="0">
                <a:cs typeface="+mn-cs"/>
              </a:rPr>
              <a:t>instruction and assessment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should not be confounded with </a:t>
            </a:r>
            <a:r>
              <a:rPr lang="en-US" sz="2400" b="1" dirty="0" smtClean="0">
                <a:cs typeface="+mn-cs"/>
              </a:rPr>
              <a:t>unnecessary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b="1" dirty="0" smtClean="0">
                <a:cs typeface="+mn-cs"/>
              </a:rPr>
              <a:t>linguistic complexities</a:t>
            </a: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dirty="0" smtClean="0">
                <a:cs typeface="+mn-cs"/>
              </a:rPr>
              <a:t>Below are examples to elaborate on this concept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98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43288"/>
            <a:ext cx="7162800" cy="3200400"/>
          </a:xfrm>
        </p:spPr>
        <p:txBody>
          <a:bodyPr/>
          <a:lstStyle/>
          <a:p>
            <a:pPr marL="342900" indent="-342900" algn="l" eaLnBrk="1" hangingPunct="1">
              <a:spcBef>
                <a:spcPct val="0"/>
              </a:spcBef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The focal construct of IQ test in intelligence (whatever that might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be)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not language proficiency</a:t>
            </a:r>
          </a:p>
          <a:p>
            <a:pPr marL="342900" indent="-342900" algn="l" eaLnBrk="1" hangingPunct="1">
              <a:spcBef>
                <a:spcPct val="0"/>
              </a:spcBef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endParaRPr lang="en-US" sz="2000" b="1" dirty="0" smtClean="0">
              <a:solidFill>
                <a:srgbClr val="0000FF"/>
              </a:solidFill>
              <a:latin typeface="Lucida Sans" charset="0"/>
              <a:cs typeface="+mn-cs"/>
            </a:endParaRPr>
          </a:p>
          <a:p>
            <a:pPr marL="342900" indent="-342900" algn="l" eaLnBrk="1" hangingPunct="1">
              <a:spcBef>
                <a:spcPct val="0"/>
              </a:spcBef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Students at the lowest level of language proficiency (in whatever language the test is presented) may fail IQ test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questions</a:t>
            </a:r>
          </a:p>
          <a:p>
            <a:pPr marL="342900" indent="-342900" algn="l" eaLnBrk="1" hangingPunct="1">
              <a:spcBef>
                <a:spcPct val="0"/>
              </a:spcBef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endParaRPr lang="en-US" sz="2000" b="1" dirty="0">
              <a:solidFill>
                <a:srgbClr val="0000FF"/>
              </a:solidFill>
              <a:latin typeface="Lucida Sans" charset="0"/>
              <a:cs typeface="+mn-cs"/>
            </a:endParaRPr>
          </a:p>
          <a:p>
            <a:pPr marL="342900" indent="-342900" algn="l" eaLnBrk="1" hangingPunct="1">
              <a:spcBef>
                <a:spcPct val="0"/>
              </a:spcBef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This failure may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not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be due to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low IQ but </a:t>
            </a:r>
            <a:r>
              <a:rPr lang="en-US" sz="2000" b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to complex linguistic structure</a:t>
            </a:r>
            <a:r>
              <a:rPr lang="en-US" sz="2000" b="1" i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 </a:t>
            </a:r>
            <a:r>
              <a:rPr lang="en-US" sz="2000" b="1" i="1" dirty="0" smtClean="0">
                <a:solidFill>
                  <a:srgbClr val="0000FF"/>
                </a:solidFill>
                <a:latin typeface="Lucida Sans" charset="0"/>
                <a:cs typeface="+mn-cs"/>
              </a:rPr>
              <a:t>(would you explain the question to me?)</a:t>
            </a:r>
            <a:endParaRPr lang="en-US" sz="2000" dirty="0">
              <a:latin typeface="Tahoma" charset="0"/>
              <a:cs typeface="+mn-cs"/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062038" y="69850"/>
            <a:ext cx="92392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1" hangingPunct="1">
              <a:defRPr/>
            </a:pPr>
            <a:r>
              <a:rPr lang="en-US" sz="3400">
                <a:latin typeface="Helvetica" charset="0"/>
                <a:cs typeface="+mn-cs"/>
              </a:rPr>
              <a:t>	</a:t>
            </a:r>
          </a:p>
          <a:p>
            <a:pPr>
              <a:defRPr/>
            </a:pPr>
            <a:r>
              <a:rPr lang="en-US" sz="600">
                <a:cs typeface="+mn-cs"/>
              </a:rPr>
              <a:t/>
            </a:r>
            <a:br>
              <a:rPr lang="en-US" sz="600">
                <a:cs typeface="+mn-cs"/>
              </a:rPr>
            </a:br>
            <a:r>
              <a:rPr lang="en-US" sz="1800">
                <a:latin typeface="Arial" charset="0"/>
                <a:cs typeface="+mn-cs"/>
              </a:rPr>
              <a:t/>
            </a:r>
            <a:br>
              <a:rPr lang="en-US" sz="1800">
                <a:latin typeface="Arial" charset="0"/>
                <a:cs typeface="+mn-cs"/>
              </a:rPr>
            </a:b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-76200" y="32766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28685" name="Rectangle 15"/>
          <p:cNvSpPr>
            <a:spLocks noChangeArrowheads="1"/>
          </p:cNvSpPr>
          <p:nvPr/>
        </p:nvSpPr>
        <p:spPr bwMode="auto">
          <a:xfrm>
            <a:off x="609600" y="777875"/>
            <a:ext cx="7086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 b="1" dirty="0" smtClean="0">
                <a:solidFill>
                  <a:srgbClr val="008000"/>
                </a:solidFill>
              </a:rPr>
              <a:t>Unnecessary linguistic complexity in some of the currently used IQ &amp; achievement tests</a:t>
            </a:r>
            <a:endParaRPr lang="en-US" sz="3600" dirty="0">
              <a:solidFill>
                <a:srgbClr val="008000"/>
              </a:solidFill>
            </a:endParaRPr>
          </a:p>
        </p:txBody>
      </p:sp>
      <p:pic>
        <p:nvPicPr>
          <p:cNvPr id="28673" name="HTMLOption1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4" name="HTMLOption2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5" name="HTMLOption3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6" name="HTMLOption4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7" name="HTMLOption5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8" name="HTMLOption6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79" name="HTMLOption7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80" name="HTMLOption8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681" name="HTMLOption9"/>
          <p:cNvPicPr preferRelativeResize="0">
            <a:picLocks noChangeArrowheads="1" noChangeShapeType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2992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Tahoma" charset="0"/>
                <a:cs typeface="+mj-cs"/>
              </a:rPr>
              <a:t>Wechsler intelligence scale for </a:t>
            </a:r>
            <a:r>
              <a:rPr lang="en-US" sz="3200" b="1" dirty="0" smtClean="0">
                <a:latin typeface="Tahoma" charset="0"/>
                <a:cs typeface="+mj-cs"/>
              </a:rPr>
              <a:t>children, a sample item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352800"/>
            <a:ext cx="7162800" cy="3048000"/>
          </a:xfrm>
        </p:spPr>
        <p:txBody>
          <a:bodyPr/>
          <a:lstStyle/>
          <a:p>
            <a:pPr eaLnBrk="1" hangingPunct="1">
              <a:defRPr/>
            </a:pPr>
            <a:endParaRPr lang="en-US" sz="800" dirty="0" smtClean="0">
              <a:latin typeface="Tahoma" charset="0"/>
              <a:cs typeface="+mn-cs"/>
            </a:endParaRPr>
          </a:p>
          <a:p>
            <a:pPr marL="228600" indent="-228600" algn="l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z="1600" dirty="0" smtClean="0">
                <a:latin typeface="Tahoma" charset="0"/>
                <a:cs typeface="+mn-cs"/>
              </a:rPr>
              <a:t>Do </a:t>
            </a:r>
            <a:r>
              <a:rPr lang="en-US" sz="1600" dirty="0">
                <a:latin typeface="Tahoma" charset="0"/>
                <a:cs typeface="+mn-cs"/>
              </a:rPr>
              <a:t>you see these 4 boxes?  In the top row the pictures go together in a certain way.  Now look at the bottom row.  Do you see the empty box?  Which of the 4 pictures on the side goes with the picture in the bottom box the same way the 2 pictures in the top row go together</a:t>
            </a:r>
            <a:r>
              <a:rPr lang="en-US" sz="1600" dirty="0" smtClean="0">
                <a:latin typeface="Tahoma" charset="0"/>
                <a:cs typeface="+mn-cs"/>
              </a:rPr>
              <a:t>?</a:t>
            </a:r>
          </a:p>
          <a:p>
            <a:pPr marL="228600" indent="-228600" eaLnBrk="1" hangingPunct="1">
              <a:buFont typeface="Wingdings" panose="05000000000000000000" pitchFamily="2" charset="2"/>
              <a:buAutoNum type="arabicPeriod"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marL="228600" indent="-228600" eaLnBrk="1" hangingPunct="1">
              <a:buFont typeface="Wingdings" charset="0"/>
              <a:buAutoNum type="arabicPeriod"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1100" dirty="0" smtClean="0">
                <a:latin typeface="Tahoma" charset="0"/>
                <a:cs typeface="+mn-cs"/>
              </a:rPr>
              <a:t>https</a:t>
            </a:r>
            <a:r>
              <a:rPr lang="en-US" sz="1100" dirty="0">
                <a:latin typeface="Tahoma" charset="0"/>
                <a:cs typeface="+mn-cs"/>
              </a:rPr>
              <a:t>://</a:t>
            </a:r>
            <a:r>
              <a:rPr lang="en-US" sz="1100" dirty="0" err="1">
                <a:latin typeface="Tahoma" charset="0"/>
                <a:cs typeface="+mn-cs"/>
              </a:rPr>
              <a:t>www.testingmom.com</a:t>
            </a:r>
            <a:r>
              <a:rPr lang="en-US" sz="1100" dirty="0">
                <a:latin typeface="Tahoma" charset="0"/>
                <a:cs typeface="+mn-cs"/>
              </a:rPr>
              <a:t>/free-</a:t>
            </a:r>
            <a:r>
              <a:rPr lang="en-US" sz="1100" dirty="0" err="1">
                <a:latin typeface="Tahoma" charset="0"/>
                <a:cs typeface="+mn-cs"/>
              </a:rPr>
              <a:t>wisc</a:t>
            </a:r>
            <a:r>
              <a:rPr lang="en-US" sz="1100" dirty="0">
                <a:latin typeface="Tahoma" charset="0"/>
                <a:cs typeface="+mn-cs"/>
              </a:rPr>
              <a:t>-iv-practice-questions/</a:t>
            </a:r>
          </a:p>
        </p:txBody>
      </p:sp>
      <p:pic>
        <p:nvPicPr>
          <p:cNvPr id="29699" name="Picture 1" descr="Screen Shot 2016-04-22 at 3.19.26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58674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2286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Tahoma" charset="0"/>
                <a:cs typeface="+mj-cs"/>
              </a:rPr>
              <a:t>Wechsler intelligence scale for </a:t>
            </a:r>
            <a:r>
              <a:rPr lang="en-US" sz="3200" b="1" dirty="0" smtClean="0">
                <a:latin typeface="Tahoma" charset="0"/>
                <a:cs typeface="+mj-cs"/>
              </a:rPr>
              <a:t>children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352800"/>
            <a:ext cx="7162800" cy="3048000"/>
          </a:xfrm>
        </p:spPr>
        <p:txBody>
          <a:bodyPr/>
          <a:lstStyle/>
          <a:p>
            <a:pPr marL="228600" indent="-228600" eaLnBrk="1" hangingPunct="1">
              <a:buFont typeface="Wingdings" panose="05000000000000000000" pitchFamily="2" charset="2"/>
              <a:buAutoNum type="arabicPeriod" startAt="3"/>
              <a:defRPr/>
            </a:pPr>
            <a:r>
              <a:rPr lang="en-US" sz="1400" dirty="0" smtClean="0">
                <a:latin typeface="Tahoma" charset="0"/>
                <a:cs typeface="+mn-cs"/>
              </a:rPr>
              <a:t>Do </a:t>
            </a:r>
            <a:r>
              <a:rPr lang="en-US" sz="1400" dirty="0">
                <a:latin typeface="Tahoma" charset="0"/>
                <a:cs typeface="+mn-cs"/>
              </a:rPr>
              <a:t>you see these 4 boxes?  In the top row the pictures go together in a certain way.  Now look at the bottom row.  Do you see the empty box?  Which of the 4 pictures on the side goes with the picture in the bottom box the same way the 2 pictures in the top row go together?</a:t>
            </a:r>
          </a:p>
          <a:p>
            <a:pPr marL="228600" indent="-228600" eaLnBrk="1" hangingPunct="1">
              <a:buFont typeface="Wingdings" charset="0"/>
              <a:buAutoNum type="arabicPeriod" startAt="3"/>
              <a:defRPr/>
            </a:pPr>
            <a:endParaRPr lang="en-US" sz="14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1100" dirty="0" smtClean="0">
                <a:latin typeface="Tahoma" charset="0"/>
                <a:cs typeface="+mn-cs"/>
              </a:rPr>
              <a:t>https</a:t>
            </a:r>
            <a:r>
              <a:rPr lang="en-US" sz="1100" dirty="0">
                <a:latin typeface="Tahoma" charset="0"/>
                <a:cs typeface="+mn-cs"/>
              </a:rPr>
              <a:t>://</a:t>
            </a:r>
            <a:r>
              <a:rPr lang="en-US" sz="1100" dirty="0" err="1">
                <a:latin typeface="Tahoma" charset="0"/>
                <a:cs typeface="+mn-cs"/>
              </a:rPr>
              <a:t>www.testingmom.com</a:t>
            </a:r>
            <a:r>
              <a:rPr lang="en-US" sz="1100" dirty="0">
                <a:latin typeface="Tahoma" charset="0"/>
                <a:cs typeface="+mn-cs"/>
              </a:rPr>
              <a:t>/free-</a:t>
            </a:r>
            <a:r>
              <a:rPr lang="en-US" sz="1100" dirty="0" err="1">
                <a:latin typeface="Tahoma" charset="0"/>
                <a:cs typeface="+mn-cs"/>
              </a:rPr>
              <a:t>wisc</a:t>
            </a:r>
            <a:r>
              <a:rPr lang="en-US" sz="1100" dirty="0">
                <a:latin typeface="Tahoma" charset="0"/>
                <a:cs typeface="+mn-cs"/>
              </a:rPr>
              <a:t>-iv-practice-questions/</a:t>
            </a:r>
          </a:p>
        </p:txBody>
      </p:sp>
      <p:pic>
        <p:nvPicPr>
          <p:cNvPr id="30723" name="Picture 2" descr="Screen Shot 2016-04-22 at 3.39.19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19600"/>
            <a:ext cx="4889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905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latin typeface="Tahoma" charset="0"/>
                <a:cs typeface="+mj-cs"/>
              </a:rPr>
              <a:t/>
            </a:r>
            <a:br>
              <a:rPr lang="en-US" sz="2800" b="1" dirty="0" smtClean="0">
                <a:latin typeface="Tahoma" charset="0"/>
                <a:cs typeface="+mj-cs"/>
              </a:rPr>
            </a:br>
            <a:r>
              <a:rPr lang="en-US" sz="2800" b="1" dirty="0" smtClean="0">
                <a:latin typeface="Tahoma" charset="0"/>
                <a:cs typeface="+mj-cs"/>
              </a:rPr>
              <a:t>Rather than linguistically loaded IQ tests, use tests that are culture free with reduced linguistic complexities, for example, Raven Progressive Matrices Test</a:t>
            </a:r>
            <a:endParaRPr lang="en-US" sz="2800" dirty="0">
              <a:latin typeface="Tahoma" charset="0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352800"/>
            <a:ext cx="7315200" cy="3276600"/>
          </a:xfrm>
        </p:spPr>
        <p:txBody>
          <a:bodyPr/>
          <a:lstStyle/>
          <a:p>
            <a:pPr marL="228600" indent="-228600" eaLnBrk="1" hangingPunct="1">
              <a:buFont typeface="Wingdings" charset="0"/>
              <a:buAutoNum type="arabicPeriod" startAt="3"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 smtClean="0">
              <a:latin typeface="Tahoma" charset="0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1100" dirty="0">
              <a:latin typeface="Tahoma" charset="0"/>
              <a:cs typeface="+mn-cs"/>
            </a:endParaRPr>
          </a:p>
          <a:p>
            <a:pPr eaLnBrk="1" hangingPunct="1">
              <a:defRPr/>
            </a:pPr>
            <a:r>
              <a:rPr lang="en-US" sz="1100" dirty="0">
                <a:latin typeface="Tahoma" charset="0"/>
                <a:cs typeface="+mn-cs"/>
              </a:rPr>
              <a:t>https://</a:t>
            </a:r>
            <a:r>
              <a:rPr lang="en-US" sz="1100" dirty="0" err="1">
                <a:latin typeface="Tahoma" charset="0"/>
                <a:cs typeface="+mn-cs"/>
              </a:rPr>
              <a:t>www.google.com</a:t>
            </a:r>
            <a:r>
              <a:rPr lang="en-US" sz="1100" dirty="0">
                <a:latin typeface="Tahoma" charset="0"/>
                <a:cs typeface="+mn-cs"/>
              </a:rPr>
              <a:t>/</a:t>
            </a:r>
            <a:r>
              <a:rPr lang="en-US" sz="1100" dirty="0" err="1">
                <a:latin typeface="Tahoma" charset="0"/>
                <a:cs typeface="+mn-cs"/>
              </a:rPr>
              <a:t>search?q</a:t>
            </a:r>
            <a:r>
              <a:rPr lang="en-US" sz="1100" dirty="0">
                <a:latin typeface="Tahoma" charset="0"/>
                <a:cs typeface="+mn-cs"/>
              </a:rPr>
              <a:t>=</a:t>
            </a:r>
            <a:r>
              <a:rPr lang="en-US" sz="1100" dirty="0" err="1">
                <a:latin typeface="Tahoma" charset="0"/>
                <a:cs typeface="+mn-cs"/>
              </a:rPr>
              <a:t>raven+progressive+matrices&amp;biw</a:t>
            </a:r>
            <a:r>
              <a:rPr lang="en-US" sz="1100" dirty="0">
                <a:latin typeface="Tahoma" charset="0"/>
                <a:cs typeface="+mn-cs"/>
              </a:rPr>
              <a:t>=1097&amp;bih=736&amp;tbm=</a:t>
            </a:r>
            <a:r>
              <a:rPr lang="en-US" sz="1100" dirty="0" err="1">
                <a:latin typeface="Tahoma" charset="0"/>
                <a:cs typeface="+mn-cs"/>
              </a:rPr>
              <a:t>isch&amp;tbo</a:t>
            </a:r>
            <a:r>
              <a:rPr lang="en-US" sz="1100" dirty="0">
                <a:latin typeface="Tahoma" charset="0"/>
                <a:cs typeface="+mn-cs"/>
              </a:rPr>
              <a:t>=</a:t>
            </a:r>
            <a:r>
              <a:rPr lang="en-US" sz="1100" dirty="0" err="1">
                <a:latin typeface="Tahoma" charset="0"/>
                <a:cs typeface="+mn-cs"/>
              </a:rPr>
              <a:t>u&amp;source</a:t>
            </a:r>
            <a:r>
              <a:rPr lang="en-US" sz="1100" dirty="0">
                <a:latin typeface="Tahoma" charset="0"/>
                <a:cs typeface="+mn-cs"/>
              </a:rPr>
              <a:t>=</a:t>
            </a:r>
            <a:r>
              <a:rPr lang="en-US" sz="1100" dirty="0" err="1">
                <a:latin typeface="Tahoma" charset="0"/>
                <a:cs typeface="+mn-cs"/>
              </a:rPr>
              <a:t>univ&amp;sa</a:t>
            </a:r>
            <a:r>
              <a:rPr lang="en-US" sz="1100" dirty="0">
                <a:latin typeface="Tahoma" charset="0"/>
                <a:cs typeface="+mn-cs"/>
              </a:rPr>
              <a:t>=</a:t>
            </a:r>
            <a:r>
              <a:rPr lang="en-US" sz="1100" dirty="0" err="1">
                <a:latin typeface="Tahoma" charset="0"/>
                <a:cs typeface="+mn-cs"/>
              </a:rPr>
              <a:t>X&amp;ved</a:t>
            </a:r>
            <a:r>
              <a:rPr lang="en-US" sz="1100" dirty="0">
                <a:latin typeface="Tahoma" charset="0"/>
                <a:cs typeface="+mn-cs"/>
              </a:rPr>
              <a:t>=0ahUKEwix9PfNqqPMAhVGeSYKHYwDCzkQsAQIMw&amp;dpr=1</a:t>
            </a:r>
          </a:p>
        </p:txBody>
      </p:sp>
      <p:pic>
        <p:nvPicPr>
          <p:cNvPr id="31747" name="Picture 1" descr="Screen Shot 2016-04-22 at 3.53.25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096000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304800"/>
            <a:ext cx="8534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</a:rPr>
              <a:t>Linguistically modified assessments to reduce unnecessary linguistic complexity</a:t>
            </a:r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9600" y="1981200"/>
            <a:ext cx="7696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Unnecessary complex linguistic features slow down the reader, make misinterpretation more likely, and add to the reader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’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s cognitive load; thus interfering with concurrent tasks. These features include: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Concrete vs. abstract or impersonal presentations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Item length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Unfamiliar Vocabulary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Nominal heaviness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Relative clause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Conditional clause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Passive voice 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Long noun phrases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</a:rPr>
              <a:t>Subordinate clauses</a:t>
            </a:r>
          </a:p>
          <a:p>
            <a:pPr>
              <a:buClr>
                <a:srgbClr val="00B050"/>
              </a:buClr>
              <a:buSzPct val="114000"/>
              <a:buFont typeface="Wingdings" charset="0"/>
              <a:buChar char="ü"/>
            </a:pPr>
            <a:endParaRPr lang="en-US" sz="2000" b="1" dirty="0">
              <a:latin typeface="Times" charset="0"/>
            </a:endParaRPr>
          </a:p>
          <a:p>
            <a:endParaRPr lang="en-US" sz="20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754062"/>
          </a:xfrm>
        </p:spPr>
        <p:txBody>
          <a:bodyPr/>
          <a:lstStyle/>
          <a:p>
            <a:r>
              <a:rPr lang="en-US" sz="4000" dirty="0">
                <a:solidFill>
                  <a:srgbClr val="008000"/>
                </a:solidFill>
                <a:latin typeface="Tahoma" charset="0"/>
              </a:rPr>
              <a:t>Sample Original and Revised Item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000" dirty="0">
                <a:latin typeface="Tahoma" charset="0"/>
              </a:rPr>
              <a:t>Below is an example of a test items that deemed to be linguistically complex and a linguistically modified version of the items. </a:t>
            </a:r>
            <a:endParaRPr lang="en-US" sz="2000" i="1" dirty="0">
              <a:latin typeface="Tahoma" charset="0"/>
            </a:endParaRPr>
          </a:p>
          <a:p>
            <a:pPr marL="0" indent="0">
              <a:lnSpc>
                <a:spcPct val="90000"/>
              </a:lnSpc>
              <a:buClr>
                <a:srgbClr val="FF6600"/>
              </a:buClr>
              <a:buSzPct val="130000"/>
              <a:buNone/>
            </a:pPr>
            <a:endParaRPr lang="en-US" sz="2000" i="1" dirty="0"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000" i="1" dirty="0">
                <a:latin typeface="Tahoma" charset="0"/>
              </a:rPr>
              <a:t>Original: </a:t>
            </a:r>
            <a:r>
              <a:rPr lang="en-US" sz="2000" dirty="0">
                <a:latin typeface="Tahoma" charset="0"/>
              </a:rPr>
              <a:t>If Y represents the number of newspapers that Lee delivers each day, which of the following represents the total number of newspapers that Lee delivers in 5 days?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A) 5 + Y 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B) 5 x Y 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C) Y + 5 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Tahoma" charset="0"/>
              </a:rPr>
              <a:t>D) (Y + Y) x 5</a:t>
            </a:r>
            <a:endParaRPr lang="en-US" sz="1600" i="1" dirty="0">
              <a:latin typeface="Tahoma" charset="0"/>
            </a:endParaRPr>
          </a:p>
          <a:p>
            <a:pPr>
              <a:lnSpc>
                <a:spcPct val="90000"/>
              </a:lnSpc>
            </a:pPr>
            <a:endParaRPr lang="en-US" sz="1400" i="1" dirty="0">
              <a:solidFill>
                <a:srgbClr val="00FE00"/>
              </a:solidFill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400" i="1" dirty="0">
                <a:latin typeface="Tahoma" charset="0"/>
              </a:rPr>
              <a:t>Modified: </a:t>
            </a:r>
            <a:r>
              <a:rPr lang="en-US" sz="2400" dirty="0">
                <a:latin typeface="Tahoma" charset="0"/>
              </a:rPr>
              <a:t>Lee delivers Y newspapers each day. How many newspapers does he deliver in 5 days?</a:t>
            </a: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endParaRPr lang="en-US" sz="2000" dirty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Tahoma" charset="0"/>
              </a:rPr>
              <a:t>(Adopted from Abedi, Lord &amp; Plummer, 1997, p. </a:t>
            </a:r>
            <a:r>
              <a:rPr lang="en-US" sz="2000" dirty="0" smtClean="0">
                <a:latin typeface="Tahoma" charset="0"/>
              </a:rPr>
              <a:t>21, see also Abedi, 2015)</a:t>
            </a:r>
            <a:endParaRPr lang="en-US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8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990600"/>
          </a:xfrm>
        </p:spPr>
        <p:txBody>
          <a:bodyPr/>
          <a:lstStyle/>
          <a:p>
            <a:pPr algn="ctr"/>
            <a:r>
              <a:rPr lang="en-US" sz="3200" dirty="0" smtClean="0"/>
              <a:t>Linguistically Complex/non-Complex Discrepancies</a:t>
            </a:r>
            <a:endParaRPr lang="en-US" sz="3200" dirty="0">
              <a:solidFill>
                <a:srgbClr val="00FE00"/>
              </a:solidFill>
              <a:latin typeface="Tahoma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dirty="0" smtClean="0"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135000"/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Use both linguistically complex and non-complex assessments (academic content and scholastic aptitudes, intelligence tests, etc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.</a:t>
            </a: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) and determine the difference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135000"/>
              <a:buFont typeface="Wingdings" charset="2"/>
              <a:buChar char="Ø"/>
            </a:pPr>
            <a:endParaRPr lang="en-US" sz="28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135000"/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A Major difference suggests the impact of language factors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135000"/>
              <a:buFont typeface="Wingdings" charset="2"/>
              <a:buChar char="Ø"/>
            </a:pPr>
            <a:endParaRPr lang="en-US" sz="2800" dirty="0" smtClean="0">
              <a:solidFill>
                <a:srgbClr val="000000"/>
              </a:solidFill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135000"/>
              <a:buFont typeface="Wingdings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Students with high level of discrepancies should be identified for receiving further language services </a:t>
            </a:r>
            <a:endParaRPr lang="en-US" sz="2800" dirty="0">
              <a:solidFill>
                <a:srgbClr val="000000"/>
              </a:solidFill>
              <a:latin typeface="Tahoma" charset="0"/>
            </a:endParaRPr>
          </a:p>
          <a:p>
            <a:pPr>
              <a:lnSpc>
                <a:spcPct val="90000"/>
              </a:lnSpc>
            </a:pPr>
            <a:endParaRPr lang="en-US" sz="1400" i="1" dirty="0">
              <a:solidFill>
                <a:srgbClr val="0000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066800"/>
            <a:ext cx="77724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latin typeface="Tahoma" charset="0"/>
                <a:cs typeface="+mj-cs"/>
              </a:rPr>
              <a:t>English Language Learners: Issues and Challenges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895600"/>
            <a:ext cx="7086600" cy="3276600"/>
          </a:xfrm>
        </p:spPr>
        <p:txBody>
          <a:bodyPr/>
          <a:lstStyle/>
          <a:p>
            <a:pPr marL="342900" indent="-3429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dirty="0" smtClean="0">
                <a:latin typeface="Tahoma" charset="0"/>
                <a:cs typeface="+mn-cs"/>
              </a:rPr>
              <a:t>They are faced with dual challenges:</a:t>
            </a:r>
          </a:p>
          <a:p>
            <a:pPr marL="342900" indent="-3429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dirty="0" smtClean="0">
                <a:latin typeface="Tahoma" charset="0"/>
                <a:cs typeface="+mn-cs"/>
              </a:rPr>
              <a:t>Learning a new language and showing progress</a:t>
            </a:r>
          </a:p>
          <a:p>
            <a:pPr marL="342900" indent="-3429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dirty="0" smtClean="0">
                <a:latin typeface="Tahoma" charset="0"/>
                <a:cs typeface="+mn-cs"/>
              </a:rPr>
              <a:t>Learning the content knowledge in the language they are still struggling to learn</a:t>
            </a:r>
          </a:p>
          <a:p>
            <a:pPr marL="342900" indent="-3429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dirty="0" smtClean="0">
                <a:latin typeface="Tahoma" charset="0"/>
                <a:cs typeface="+mn-cs"/>
              </a:rPr>
              <a:t>ELLs are the </a:t>
            </a:r>
            <a:r>
              <a:rPr lang="en-US" sz="2000" b="1" dirty="0" smtClean="0">
                <a:latin typeface="Tahoma" charset="0"/>
                <a:cs typeface="+mn-cs"/>
              </a:rPr>
              <a:t>only</a:t>
            </a:r>
            <a:r>
              <a:rPr lang="en-US" sz="2000" dirty="0" smtClean="0">
                <a:latin typeface="Tahoma" charset="0"/>
                <a:cs typeface="+mn-cs"/>
              </a:rPr>
              <a:t> subgroup that have to go through two accountability/assessment systems</a:t>
            </a:r>
          </a:p>
          <a:p>
            <a:pPr marL="342900" indent="-3429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000" dirty="0" smtClean="0">
                <a:latin typeface="Tahoma" charset="0"/>
                <a:cs typeface="+mn-cs"/>
              </a:rPr>
              <a:t>Accommodations used for these students are questionable in terms of effectiveness and validity </a:t>
            </a:r>
          </a:p>
          <a:p>
            <a:pPr algn="l" eaLnBrk="1" hangingPunct="1">
              <a:buFont typeface="Wingdings" charset="0"/>
              <a:buNone/>
              <a:defRPr/>
            </a:pPr>
            <a:r>
              <a:rPr lang="en-US" dirty="0" smtClean="0">
                <a:latin typeface="Tahoma" charset="0"/>
                <a:cs typeface="+mn-cs"/>
              </a:rPr>
              <a:t>   </a:t>
            </a:r>
            <a:endParaRPr lang="en-US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990600"/>
          </a:xfrm>
        </p:spPr>
        <p:txBody>
          <a:bodyPr/>
          <a:lstStyle/>
          <a:p>
            <a:pPr algn="ctr"/>
            <a:r>
              <a:rPr lang="en-US" sz="3200" dirty="0" smtClean="0"/>
              <a:t>Highlights and Recommendations</a:t>
            </a:r>
            <a:endParaRPr lang="en-US" sz="3200" dirty="0">
              <a:solidFill>
                <a:srgbClr val="00FE00"/>
              </a:solidFill>
              <a:latin typeface="Tahoma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dirty="0"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000" b="1" dirty="0" smtClean="0">
                <a:latin typeface="Tahoma" charset="0"/>
              </a:rPr>
              <a:t>In classification of ELLs, SWDs, particularly ELLWLD multiple reliable and valid criteria should be used</a:t>
            </a: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endParaRPr lang="en-US" sz="2000" b="1" dirty="0" smtClean="0"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000" b="1" dirty="0" smtClean="0">
                <a:latin typeface="Tahoma" charset="0"/>
              </a:rPr>
              <a:t>Using a single criterion will result in high level of measurement error and wrong classification decisions</a:t>
            </a: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endParaRPr lang="en-US" sz="2000" b="1" dirty="0" smtClean="0"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000" b="1" dirty="0" smtClean="0">
                <a:latin typeface="Tahoma" charset="0"/>
              </a:rPr>
              <a:t>These students should be assessed multiple times using multiple criteria</a:t>
            </a: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endParaRPr lang="en-US" sz="2000" b="1" dirty="0" smtClean="0">
              <a:latin typeface="Tahoma" charset="0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SzPct val="130000"/>
              <a:buFont typeface="Wingdings" charset="2"/>
              <a:buChar char="ü"/>
            </a:pPr>
            <a:r>
              <a:rPr lang="en-US" sz="2000" b="1" dirty="0" smtClean="0">
                <a:latin typeface="Tahoma" charset="0"/>
              </a:rPr>
              <a:t>Criteria used for classifications </a:t>
            </a:r>
            <a:r>
              <a:rPr lang="en-US" sz="2000" b="1" dirty="0">
                <a:latin typeface="Tahoma" charset="0"/>
              </a:rPr>
              <a:t>ELLs, </a:t>
            </a:r>
            <a:r>
              <a:rPr lang="en-US" sz="2000" b="1" dirty="0" smtClean="0">
                <a:latin typeface="Tahoma" charset="0"/>
              </a:rPr>
              <a:t>SWDs and </a:t>
            </a:r>
            <a:r>
              <a:rPr lang="en-US" sz="2000" b="1" dirty="0">
                <a:latin typeface="Tahoma" charset="0"/>
              </a:rPr>
              <a:t>ELLWLD </a:t>
            </a:r>
            <a:r>
              <a:rPr lang="en-US" sz="2000" b="1" dirty="0" smtClean="0">
                <a:latin typeface="Tahoma" charset="0"/>
              </a:rPr>
              <a:t>should be considered as HIGH STAKES criteria and should go through rigorous validation process.</a:t>
            </a:r>
            <a:r>
              <a:rPr lang="en-US" sz="2000" b="1" dirty="0" smtClean="0">
                <a:latin typeface="Tahoma" charset="0"/>
              </a:rPr>
              <a:t> </a:t>
            </a:r>
            <a:endParaRPr lang="en-US" sz="20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Object 2"/>
          <p:cNvGraphicFramePr>
            <a:graphicFrameLocks noGrp="1" noChangeAspect="1"/>
          </p:cNvGraphicFramePr>
          <p:nvPr>
            <p:ph type="title"/>
            <p:extLst>
              <p:ext uri="{D42A27DB-BD31-4B8C-83A1-F6EECF244321}">
                <p14:modId xmlns:p14="http://schemas.microsoft.com/office/powerpoint/2010/main" val="1542419849"/>
              </p:ext>
            </p:extLst>
          </p:nvPr>
        </p:nvGraphicFramePr>
        <p:xfrm>
          <a:off x="1066800" y="1447801"/>
          <a:ext cx="6629400" cy="5172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5851080" imgH="7579080" progId="Word.Document.8">
                  <p:embed/>
                </p:oleObj>
              </mc:Choice>
              <mc:Fallback>
                <p:oleObj name="Document" r:id="rId4" imgW="5851080" imgH="757908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1"/>
                        <a:ext cx="6629400" cy="51723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747125" y="460375"/>
            <a:ext cx="18415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mtClean="0">
              <a:latin typeface="Verdana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990600"/>
            <a:ext cx="715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Reliabilities of a state assessment data for Grade 9 students</a:t>
            </a:r>
            <a:r>
              <a:rPr lang="en-US" sz="1800" dirty="0" smtClean="0">
                <a:effectLst/>
              </a:rPr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414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724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latin typeface="Tahoma" charset="0"/>
                <a:cs typeface="+mj-cs"/>
              </a:rPr>
              <a:t>Students with Disabilities (SWD):</a:t>
            </a:r>
            <a:br>
              <a:rPr lang="en-US" sz="3200" b="1" dirty="0" smtClean="0">
                <a:latin typeface="Tahoma" charset="0"/>
                <a:cs typeface="+mj-cs"/>
              </a:rPr>
            </a:br>
            <a:r>
              <a:rPr lang="en-US" sz="3200" b="1" dirty="0" smtClean="0">
                <a:latin typeface="Tahoma" charset="0"/>
                <a:cs typeface="+mj-cs"/>
              </a:rPr>
              <a:t>Issues and Challenges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0"/>
            <a:ext cx="7162800" cy="3657600"/>
          </a:xfrm>
        </p:spPr>
        <p:txBody>
          <a:bodyPr/>
          <a:lstStyle/>
          <a:p>
            <a:pPr marL="457200" indent="-4572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800" dirty="0" smtClean="0">
                <a:latin typeface="Tahoma" charset="0"/>
                <a:cs typeface="+mn-cs"/>
              </a:rPr>
              <a:t>Their disabilities prevent them from fully participating in classroom activities and assessments</a:t>
            </a:r>
          </a:p>
          <a:p>
            <a:pPr marL="457200" indent="-4572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800" dirty="0" smtClean="0">
                <a:latin typeface="Tahoma" charset="0"/>
                <a:cs typeface="+mn-cs"/>
              </a:rPr>
              <a:t>Assessments created for mainstream students may not be accessible to these students</a:t>
            </a:r>
          </a:p>
          <a:p>
            <a:pPr marL="457200" indent="-4572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800" dirty="0" smtClean="0">
                <a:latin typeface="Tahoma" charset="0"/>
                <a:cs typeface="+mn-cs"/>
              </a:rPr>
              <a:t>Accommodations used for these students may not be effective and valid</a:t>
            </a:r>
            <a:endParaRPr lang="en-US" sz="28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cs typeface="+mj-cs"/>
              </a:rPr>
              <a:t>Classification Issues for Both ELL and SWD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800" dirty="0" smtClean="0">
                <a:cs typeface="+mn-cs"/>
              </a:rPr>
              <a:t>ELL:</a:t>
            </a:r>
          </a:p>
          <a:p>
            <a:pPr lvl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 smtClean="0">
                <a:cs typeface="+mn-cs"/>
              </a:rPr>
              <a:t>ELP content standards</a:t>
            </a:r>
          </a:p>
          <a:p>
            <a:pPr lvl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 smtClean="0">
                <a:cs typeface="+mn-cs"/>
              </a:rPr>
              <a:t>ELP assessments and scoring</a:t>
            </a:r>
          </a:p>
          <a:p>
            <a:pPr lvl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 smtClean="0">
                <a:cs typeface="+mn-cs"/>
              </a:rPr>
              <a:t>Use of multiple criteria</a:t>
            </a:r>
          </a:p>
          <a:p>
            <a:pPr>
              <a:defRPr/>
            </a:pPr>
            <a:endParaRPr lang="en-US" sz="2800" dirty="0" smtClean="0">
              <a:cs typeface="+mn-cs"/>
            </a:endParaRPr>
          </a:p>
          <a:p>
            <a:pPr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800" dirty="0" smtClean="0">
                <a:cs typeface="+mn-cs"/>
              </a:rPr>
              <a:t>SWD:</a:t>
            </a:r>
          </a:p>
          <a:p>
            <a:pPr lvl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sz="2400" dirty="0" smtClean="0">
                <a:cs typeface="+mn-cs"/>
              </a:rPr>
              <a:t>Lack of objective criteria for classification of some groups of students with disabilities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ahoma" charset="0"/>
                <a:cs typeface="+mj-cs"/>
              </a:rPr>
              <a:t>English Language Learners with Disabilities (</a:t>
            </a:r>
            <a:r>
              <a:rPr lang="en-US" sz="4000" b="1" dirty="0" smtClean="0">
                <a:solidFill>
                  <a:srgbClr val="FF0000"/>
                </a:solidFill>
                <a:latin typeface="Tahoma" charset="0"/>
                <a:cs typeface="+mj-cs"/>
              </a:rPr>
              <a:t>ELLWDs)</a:t>
            </a:r>
            <a:endParaRPr lang="en-US" sz="4000" dirty="0">
              <a:solidFill>
                <a:srgbClr val="FF0000"/>
              </a:solidFill>
              <a:latin typeface="Tahoma" charset="0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657600"/>
            <a:ext cx="7239000" cy="1981200"/>
          </a:xfrm>
        </p:spPr>
        <p:txBody>
          <a:bodyPr/>
          <a:lstStyle/>
          <a:p>
            <a:pPr algn="l" eaLnBrk="1" hangingPunct="1">
              <a:buFont typeface="Wingdings" charset="0"/>
              <a:buNone/>
              <a:defRPr/>
            </a:pPr>
            <a:r>
              <a:rPr lang="en-US" dirty="0" smtClean="0">
                <a:latin typeface="Tahoma" charset="0"/>
                <a:cs typeface="+mn-cs"/>
              </a:rPr>
              <a:t>These students are faced with the most challenging academic career in terms of classification, instruction, and assessments  </a:t>
            </a:r>
            <a:endParaRPr lang="en-US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Tahoma" charset="0"/>
                <a:cs typeface="+mj-cs"/>
              </a:rPr>
              <a:t>Normal Curve Equivalent Means and Standard Deviations </a:t>
            </a:r>
            <a:br>
              <a:rPr lang="en-US" sz="2000" dirty="0">
                <a:latin typeface="Tahoma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for Students in Grades 10 and 11, Site 3 School District</a:t>
            </a:r>
            <a:br>
              <a:rPr lang="en-US" sz="2000" dirty="0">
                <a:latin typeface="Tahoma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/>
            </a:r>
            <a:br>
              <a:rPr lang="en-US" sz="2000" dirty="0">
                <a:latin typeface="Tahoma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                       		Reading	   Science	    Math	</a:t>
            </a:r>
            <a:r>
              <a:rPr lang="en-US" sz="2000" i="1" u="sng" dirty="0">
                <a:latin typeface="Times" charset="0"/>
                <a:cs typeface="+mj-cs"/>
              </a:rPr>
              <a:t/>
            </a:r>
            <a:br>
              <a:rPr lang="en-US" sz="2000" i="1" u="sng" dirty="0">
                <a:latin typeface="Times" charset="0"/>
                <a:cs typeface="+mj-cs"/>
              </a:rPr>
            </a:br>
            <a:r>
              <a:rPr lang="en-US" sz="2000" dirty="0">
                <a:latin typeface="Times" charset="0"/>
                <a:cs typeface="+mj-cs"/>
              </a:rPr>
              <a:t>	                </a:t>
            </a:r>
            <a:r>
              <a:rPr lang="en-US" sz="2000" i="1" dirty="0">
                <a:latin typeface="Tahoma" charset="0"/>
                <a:cs typeface="+mj-cs"/>
              </a:rPr>
              <a:t>M</a:t>
            </a:r>
            <a:r>
              <a:rPr lang="en-US" sz="2000" dirty="0">
                <a:latin typeface="Times" charset="0"/>
                <a:cs typeface="+mj-cs"/>
              </a:rPr>
              <a:t>	</a:t>
            </a:r>
            <a:r>
              <a:rPr lang="en-US" sz="2000" i="1" dirty="0">
                <a:latin typeface="Tahoma" charset="0"/>
                <a:cs typeface="+mj-cs"/>
              </a:rPr>
              <a:t>SD</a:t>
            </a:r>
            <a:r>
              <a:rPr lang="en-US" sz="2000" dirty="0">
                <a:latin typeface="Times" charset="0"/>
                <a:cs typeface="+mj-cs"/>
              </a:rPr>
              <a:t>	  </a:t>
            </a:r>
            <a:r>
              <a:rPr lang="en-US" sz="2000" i="1" dirty="0">
                <a:latin typeface="Tahoma" charset="0"/>
                <a:cs typeface="+mj-cs"/>
              </a:rPr>
              <a:t>M</a:t>
            </a:r>
            <a:r>
              <a:rPr lang="en-US" sz="2000" dirty="0">
                <a:latin typeface="Times" charset="0"/>
                <a:cs typeface="+mj-cs"/>
              </a:rPr>
              <a:t>	 </a:t>
            </a:r>
            <a:r>
              <a:rPr lang="en-US" sz="2000" i="1" dirty="0">
                <a:latin typeface="Tahoma" charset="0"/>
                <a:cs typeface="+mj-cs"/>
              </a:rPr>
              <a:t>SD</a:t>
            </a:r>
            <a:r>
              <a:rPr lang="en-US" sz="2000" dirty="0">
                <a:latin typeface="Times" charset="0"/>
                <a:cs typeface="+mj-cs"/>
              </a:rPr>
              <a:t>	 </a:t>
            </a:r>
            <a:r>
              <a:rPr lang="en-US" sz="2000" i="1" dirty="0">
                <a:latin typeface="Tahoma" charset="0"/>
                <a:cs typeface="+mj-cs"/>
              </a:rPr>
              <a:t>M</a:t>
            </a:r>
            <a:r>
              <a:rPr lang="en-US" sz="2000" dirty="0">
                <a:latin typeface="Times" charset="0"/>
                <a:cs typeface="+mj-cs"/>
              </a:rPr>
              <a:t>	 </a:t>
            </a:r>
            <a:r>
              <a:rPr lang="en-US" sz="2000" i="1" dirty="0">
                <a:latin typeface="Tahoma" charset="0"/>
                <a:cs typeface="+mj-cs"/>
              </a:rPr>
              <a:t>SD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Grade 10						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SD only		16.4	12.7	25.5	13.3	22.5	11.7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 smtClean="0">
                <a:latin typeface="Tahoma" charset="0"/>
                <a:cs typeface="+mj-cs"/>
              </a:rPr>
              <a:t>ELL </a:t>
            </a:r>
            <a:r>
              <a:rPr lang="en-US" sz="2000" dirty="0">
                <a:latin typeface="Tahoma" charset="0"/>
                <a:cs typeface="+mj-cs"/>
              </a:rPr>
              <a:t>only	24.0	16.4	32.9	15.3	36.8	16.0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solidFill>
                  <a:srgbClr val="FF0000"/>
                </a:solidFill>
                <a:latin typeface="Tahoma" charset="0"/>
                <a:cs typeface="+mj-cs"/>
              </a:rPr>
              <a:t>LEP &amp; SD	16.3	11.2	24.8	  9.3	23.6	  9.8	</a:t>
            </a:r>
            <a:r>
              <a:rPr lang="en-US" sz="2000" dirty="0">
                <a:solidFill>
                  <a:srgbClr val="FF0000"/>
                </a:solidFill>
                <a:latin typeface="Times" charset="0"/>
                <a:cs typeface="+mj-cs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Times" charset="0"/>
                <a:cs typeface="+mj-cs"/>
              </a:rPr>
            </a:br>
            <a:r>
              <a:rPr lang="en-US" sz="1800" dirty="0">
                <a:latin typeface="Tahoma" charset="0"/>
                <a:cs typeface="+mj-cs"/>
              </a:rPr>
              <a:t>Non</a:t>
            </a:r>
            <a:r>
              <a:rPr lang="en-US" sz="1800" dirty="0" smtClean="0">
                <a:latin typeface="Tahoma" charset="0"/>
                <a:cs typeface="+mj-cs"/>
              </a:rPr>
              <a:t>-ELL/</a:t>
            </a:r>
            <a:r>
              <a:rPr lang="en-US" sz="1800" dirty="0">
                <a:latin typeface="Tahoma" charset="0"/>
                <a:cs typeface="+mj-cs"/>
              </a:rPr>
              <a:t>SD</a:t>
            </a:r>
            <a:r>
              <a:rPr lang="en-US" sz="1400" dirty="0">
                <a:latin typeface="Tahoma" charset="0"/>
                <a:cs typeface="+mj-cs"/>
              </a:rPr>
              <a:t>	</a:t>
            </a:r>
            <a:r>
              <a:rPr lang="en-US" sz="2000" dirty="0">
                <a:latin typeface="Tahoma" charset="0"/>
                <a:cs typeface="+mj-cs"/>
              </a:rPr>
              <a:t>38.0	16.0	42.6	17.2	39.6	16.9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All students	36.0	16.9	41.3	17.5	38.5	17.0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Grade 11	</a:t>
            </a:r>
            <a:r>
              <a:rPr lang="en-US" sz="2000" dirty="0">
                <a:latin typeface="Times" charset="0"/>
                <a:cs typeface="+mj-cs"/>
              </a:rPr>
              <a:t>						</a:t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SD Only		14.9	13.2	21.5	12.3	24.3	13.2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 smtClean="0">
                <a:latin typeface="Tahoma" charset="0"/>
                <a:cs typeface="+mj-cs"/>
              </a:rPr>
              <a:t>ELL </a:t>
            </a:r>
            <a:r>
              <a:rPr lang="en-US" sz="2000" dirty="0">
                <a:latin typeface="Tahoma" charset="0"/>
                <a:cs typeface="+mj-cs"/>
              </a:rPr>
              <a:t>Only	22.5	16.1	28.4	14.4	45.5	18.2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ELL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+mj-cs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+mj-cs"/>
              </a:rPr>
              <a:t>&amp; SD	15.5	12.7	26.1	20.1	25.1	13.0</a:t>
            </a:r>
            <a:r>
              <a:rPr lang="en-US" sz="2000" dirty="0">
                <a:latin typeface="Tahoma" charset="0"/>
                <a:cs typeface="+mj-cs"/>
              </a:rPr>
              <a:t>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1800" dirty="0">
                <a:latin typeface="Tahoma" charset="0"/>
                <a:cs typeface="+mj-cs"/>
              </a:rPr>
              <a:t>Non</a:t>
            </a:r>
            <a:r>
              <a:rPr lang="en-US" sz="1800" dirty="0" smtClean="0">
                <a:latin typeface="Tahoma" charset="0"/>
                <a:cs typeface="+mj-cs"/>
              </a:rPr>
              <a:t>-</a:t>
            </a:r>
            <a:r>
              <a:rPr lang="en-US" sz="1800" dirty="0">
                <a:latin typeface="Tahoma" charset="0"/>
              </a:rPr>
              <a:t>ELL</a:t>
            </a:r>
            <a:r>
              <a:rPr lang="en-US" sz="1800" dirty="0" smtClean="0">
                <a:latin typeface="Tahoma" charset="0"/>
                <a:cs typeface="+mj-cs"/>
              </a:rPr>
              <a:t>/</a:t>
            </a:r>
            <a:r>
              <a:rPr lang="en-US" sz="1800" dirty="0">
                <a:latin typeface="Tahoma" charset="0"/>
                <a:cs typeface="+mj-cs"/>
              </a:rPr>
              <a:t>SD</a:t>
            </a:r>
            <a:r>
              <a:rPr lang="en-US" sz="2000" dirty="0">
                <a:latin typeface="Tahoma" charset="0"/>
                <a:cs typeface="+mj-cs"/>
              </a:rPr>
              <a:t>	38.4	18.3	39.6	18.8	45.2	21.1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ahoma" charset="0"/>
                <a:cs typeface="+mj-cs"/>
              </a:rPr>
              <a:t>All Students	36.2	19.0	38.2	18.9	44.0	21.2	</a:t>
            </a: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dirty="0">
                <a:latin typeface="Times" charset="0"/>
                <a:cs typeface="+mj-cs"/>
              </a:rPr>
              <a:t/>
            </a:r>
            <a:br>
              <a:rPr lang="en-US" sz="2000" dirty="0">
                <a:latin typeface="Times" charset="0"/>
                <a:cs typeface="+mj-cs"/>
              </a:rPr>
            </a:br>
            <a:r>
              <a:rPr lang="en-US" sz="2000" i="1" dirty="0">
                <a:latin typeface="Tahoma" charset="0"/>
                <a:cs typeface="+mj-cs"/>
              </a:rPr>
              <a:t>Note</a:t>
            </a:r>
            <a:r>
              <a:rPr lang="en-US" sz="2000" dirty="0">
                <a:latin typeface="Tahoma" charset="0"/>
                <a:cs typeface="+mj-cs"/>
              </a:rPr>
              <a:t>. </a:t>
            </a:r>
            <a:r>
              <a:rPr lang="en-US" sz="2000" dirty="0">
                <a:latin typeface="Tahoma" charset="0"/>
              </a:rPr>
              <a:t>ELL</a:t>
            </a:r>
            <a:r>
              <a:rPr lang="en-US" sz="2000" dirty="0" smtClean="0">
                <a:latin typeface="Tahoma" charset="0"/>
                <a:cs typeface="+mj-cs"/>
              </a:rPr>
              <a:t> </a:t>
            </a:r>
            <a:r>
              <a:rPr lang="en-US" sz="2000" dirty="0">
                <a:latin typeface="Tahoma" charset="0"/>
                <a:cs typeface="+mj-cs"/>
              </a:rPr>
              <a:t>= E</a:t>
            </a:r>
            <a:r>
              <a:rPr lang="en-US" sz="2000" dirty="0" smtClean="0">
                <a:latin typeface="Tahoma" charset="0"/>
                <a:cs typeface="+mj-cs"/>
              </a:rPr>
              <a:t>nglish language learners. </a:t>
            </a:r>
            <a:r>
              <a:rPr lang="en-US" sz="2000" dirty="0">
                <a:latin typeface="Tahoma" charset="0"/>
                <a:cs typeface="+mj-cs"/>
              </a:rPr>
              <a:t>SD = students with disabilities.</a:t>
            </a:r>
            <a:endParaRPr lang="en-US" dirty="0">
              <a:latin typeface="Tahoma" charset="0"/>
              <a:cs typeface="+mj-cs"/>
            </a:endParaRP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2362200" y="198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4267200" y="198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6019800" y="198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Tahoma" charset="0"/>
                <a:cs typeface="+mj-cs"/>
              </a:rPr>
              <a:t>Why c</a:t>
            </a:r>
            <a:r>
              <a:rPr lang="en-US" sz="3200" b="1" dirty="0" smtClean="0">
                <a:latin typeface="Tahoma" charset="0"/>
                <a:cs typeface="+mj-cs"/>
              </a:rPr>
              <a:t>lassifications of ELLWD is so complex?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752600"/>
            <a:ext cx="7162800" cy="3657600"/>
          </a:xfrm>
        </p:spPr>
        <p:txBody>
          <a:bodyPr/>
          <a:lstStyle/>
          <a:p>
            <a:pPr marL="457200" indent="-4572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 smtClean="0">
                <a:latin typeface="Tahoma" charset="0"/>
                <a:cs typeface="+mn-cs"/>
              </a:rPr>
              <a:t>Some </a:t>
            </a:r>
            <a:r>
              <a:rPr lang="en-US" dirty="0">
                <a:latin typeface="Tahoma" charset="0"/>
                <a:cs typeface="+mn-cs"/>
              </a:rPr>
              <a:t>forms of disabilities with medical signs and symptoms can be </a:t>
            </a:r>
            <a:r>
              <a:rPr lang="en-US" dirty="0" smtClean="0">
                <a:latin typeface="Tahoma" charset="0"/>
                <a:cs typeface="+mn-cs"/>
              </a:rPr>
              <a:t>diagnosed </a:t>
            </a:r>
            <a:r>
              <a:rPr lang="en-US" dirty="0">
                <a:latin typeface="Tahoma" charset="0"/>
                <a:cs typeface="+mn-cs"/>
              </a:rPr>
              <a:t>more </a:t>
            </a:r>
            <a:r>
              <a:rPr lang="en-US" dirty="0" smtClean="0">
                <a:latin typeface="Tahoma" charset="0"/>
                <a:cs typeface="+mn-cs"/>
              </a:rPr>
              <a:t>objectively (</a:t>
            </a:r>
            <a:r>
              <a:rPr lang="en-US" sz="2000" dirty="0" smtClean="0">
                <a:solidFill>
                  <a:srgbClr val="008000"/>
                </a:solidFill>
                <a:latin typeface="Tahoma" charset="0"/>
                <a:cs typeface="+mn-cs"/>
              </a:rPr>
              <a:t>e.g., deafness, blindness, traumatic brain injury</a:t>
            </a:r>
            <a:r>
              <a:rPr lang="en-US" dirty="0" smtClean="0">
                <a:latin typeface="Tahoma" charset="0"/>
                <a:cs typeface="+mn-cs"/>
              </a:rPr>
              <a:t>) </a:t>
            </a:r>
          </a:p>
          <a:p>
            <a:pPr marL="457200" indent="-457200" algn="l" eaLnBrk="1" hangingPunct="1">
              <a:buClr>
                <a:srgbClr val="FF6600"/>
              </a:buClr>
              <a:buSzPct val="130000"/>
              <a:buFont typeface="Wingdings" charset="2"/>
              <a:buChar char="ü"/>
              <a:defRPr/>
            </a:pPr>
            <a:r>
              <a:rPr lang="en-US" dirty="0" smtClean="0">
                <a:latin typeface="Tahoma" charset="0"/>
                <a:cs typeface="+mn-cs"/>
              </a:rPr>
              <a:t>Learning </a:t>
            </a:r>
            <a:r>
              <a:rPr lang="en-US" dirty="0">
                <a:latin typeface="Tahoma" charset="0"/>
                <a:cs typeface="+mn-cs"/>
              </a:rPr>
              <a:t>disabilities </a:t>
            </a:r>
            <a:r>
              <a:rPr lang="en-US" dirty="0" smtClean="0">
                <a:latin typeface="Tahoma" charset="0"/>
                <a:cs typeface="+mn-cs"/>
              </a:rPr>
              <a:t>and some other categories are </a:t>
            </a:r>
            <a:r>
              <a:rPr lang="en-US" dirty="0">
                <a:latin typeface="Tahoma" charset="0"/>
                <a:cs typeface="+mn-cs"/>
              </a:rPr>
              <a:t>not associated with clear medical diagnoses (Wagner et </a:t>
            </a:r>
            <a:r>
              <a:rPr lang="en-US" dirty="0" smtClean="0">
                <a:latin typeface="Tahoma" charset="0"/>
                <a:cs typeface="+mn-cs"/>
              </a:rPr>
              <a:t>al., 2005)</a:t>
            </a:r>
            <a:endParaRPr lang="en-US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4852</TotalTime>
  <Words>1671</Words>
  <Application>Microsoft Macintosh PowerPoint</Application>
  <PresentationFormat>On-screen Show (4:3)</PresentationFormat>
  <Paragraphs>195</Paragraphs>
  <Slides>30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Blends</vt:lpstr>
      <vt:lpstr>Worksheet</vt:lpstr>
      <vt:lpstr>Document</vt:lpstr>
      <vt:lpstr>How to avoid misclassification of English Language Learners with Disabilities</vt:lpstr>
      <vt:lpstr>How to Avoid Misclassification of English Language Learners With Disabilities Focusing on Learning Disabilities </vt:lpstr>
      <vt:lpstr>English Language Learners: Issues and Challenges</vt:lpstr>
      <vt:lpstr>PowerPoint Presentation</vt:lpstr>
      <vt:lpstr>Students with Disabilities (SWD): Issues and Challenges</vt:lpstr>
      <vt:lpstr>Classification Issues for Both ELL and SWD</vt:lpstr>
      <vt:lpstr>English Language Learners with Disabilities (ELLWDs)</vt:lpstr>
      <vt:lpstr>Normal Curve Equivalent Means and Standard Deviations  for Students in Grades 10 and 11, Site 3 School District                           Reading    Science     Math                   M SD   M  SD  M  SD Grade 10        SD only  16.4 12.7 25.5 13.3 22.5 11.7  ELL only 24.0 16.4 32.9 15.3 36.8 16.0  LEP &amp; SD 16.3 11.2 24.8   9.3 23.6   9.8  Non-ELL/SD 38.0 16.0 42.6 17.2 39.6 16.9  All students 36.0 16.9 41.3 17.5 38.5 17.0   Grade 11        SD Only  14.9 13.2 21.5 12.3 24.3 13.2  ELL Only 22.5 16.1 28.4 14.4 45.5 18.2  ELL &amp; SD 15.5 12.7 26.1 20.1 25.1 13.0  Non-ELL/SD 38.4 18.3 39.6 18.8 45.2 21.1  All Students 36.2 19.0 38.2 18.9 44.0 21.2   Note. ELL = English language learners. SD = students with disabilities.</vt:lpstr>
      <vt:lpstr>Why classifications of ELLWD is so complex?</vt:lpstr>
      <vt:lpstr>Children 3 to 21 years old served under Individual with Disabilities Education Act   U.S. Department of Education, National Center for Education Statistics (2015) </vt:lpstr>
      <vt:lpstr>Inconsistencies between states and districts in classification of ELL/LD</vt:lpstr>
      <vt:lpstr>Unequal Percentages of ELL/Non-ELL are identified as LD</vt:lpstr>
      <vt:lpstr>Approaches in identifying ELLs with Learning Disabilities </vt:lpstr>
      <vt:lpstr>IQ-Achievement Discrepancies</vt:lpstr>
      <vt:lpstr>What is Intelligence?</vt:lpstr>
      <vt:lpstr>What is Intelligence Quotient (IQ)?</vt:lpstr>
      <vt:lpstr>Intelligence: Heredity Or Environment? </vt:lpstr>
      <vt:lpstr>A Review of Existing Research on Intelligence (Vernon, 1972)</vt:lpstr>
      <vt:lpstr>A Review of Existing Research on Intelligence (continued...)</vt:lpstr>
      <vt:lpstr>Response to Intervention</vt:lpstr>
      <vt:lpstr>Impact of Language Factors on ELL Students’ Academic Career</vt:lpstr>
      <vt:lpstr>Multiple Criteria: Linguistic complexity approach </vt:lpstr>
      <vt:lpstr>PowerPoint Presentation</vt:lpstr>
      <vt:lpstr>Wechsler intelligence scale for children, a sample item</vt:lpstr>
      <vt:lpstr>Wechsler intelligence scale for children</vt:lpstr>
      <vt:lpstr> Rather than linguistically loaded IQ tests, use tests that are culture free with reduced linguistic complexities, for example, Raven Progressive Matrices Test</vt:lpstr>
      <vt:lpstr>PowerPoint Presentation</vt:lpstr>
      <vt:lpstr>Sample Original and Revised Item</vt:lpstr>
      <vt:lpstr>Linguistically Complex/non-Complex Discrepancies</vt:lpstr>
      <vt:lpstr>Highlights and Recommendations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Validity of Accommodations for LEP students with Disabilities in Math and English Proficiency Content Assessment</dc:title>
  <dc:creator>-</dc:creator>
  <cp:lastModifiedBy>Jamal Abedi</cp:lastModifiedBy>
  <cp:revision>133</cp:revision>
  <dcterms:created xsi:type="dcterms:W3CDTF">2004-11-26T06:51:08Z</dcterms:created>
  <dcterms:modified xsi:type="dcterms:W3CDTF">2016-04-27T08:00:04Z</dcterms:modified>
</cp:coreProperties>
</file>